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7"/>
  </p:notesMasterIdLst>
  <p:sldIdLst>
    <p:sldId id="2597" r:id="rId2"/>
    <p:sldId id="2585" r:id="rId3"/>
    <p:sldId id="368" r:id="rId4"/>
    <p:sldId id="2578" r:id="rId5"/>
    <p:sldId id="2604" r:id="rId6"/>
    <p:sldId id="262" r:id="rId7"/>
    <p:sldId id="2636" r:id="rId8"/>
    <p:sldId id="269" r:id="rId9"/>
    <p:sldId id="271" r:id="rId10"/>
    <p:sldId id="2577" r:id="rId11"/>
    <p:sldId id="2602" r:id="rId12"/>
    <p:sldId id="2576" r:id="rId13"/>
    <p:sldId id="2600" r:id="rId14"/>
    <p:sldId id="2499" r:id="rId15"/>
    <p:sldId id="527" r:id="rId16"/>
    <p:sldId id="264" r:id="rId17"/>
    <p:sldId id="528" r:id="rId18"/>
    <p:sldId id="2634" r:id="rId19"/>
    <p:sldId id="2633" r:id="rId20"/>
    <p:sldId id="2614" r:id="rId21"/>
    <p:sldId id="2632" r:id="rId22"/>
    <p:sldId id="2544" r:id="rId23"/>
    <p:sldId id="275" r:id="rId24"/>
    <p:sldId id="274" r:id="rId25"/>
    <p:sldId id="2609" r:id="rId26"/>
    <p:sldId id="437" r:id="rId27"/>
    <p:sldId id="311" r:id="rId28"/>
    <p:sldId id="2592" r:id="rId29"/>
    <p:sldId id="2593" r:id="rId30"/>
    <p:sldId id="2594" r:id="rId31"/>
    <p:sldId id="2637" r:id="rId32"/>
    <p:sldId id="2638" r:id="rId33"/>
    <p:sldId id="2639" r:id="rId34"/>
    <p:sldId id="2608" r:id="rId35"/>
    <p:sldId id="257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>
      <p:cViewPr>
        <p:scale>
          <a:sx n="98" d="100"/>
          <a:sy n="98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FB38-7B0C-4D2A-B274-9C9681C6F5F5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D5D88-29A3-4188-9F67-E313C30B0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0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76;p14:notes">
            <a:extLst>
              <a:ext uri="{FF2B5EF4-FFF2-40B4-BE49-F238E27FC236}">
                <a16:creationId xmlns:a16="http://schemas.microsoft.com/office/drawing/2014/main" id="{51439877-BF3C-9B87-57CC-2A0D28C46A2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5843" name="Google Shape;177;p14:notes">
            <a:extLst>
              <a:ext uri="{FF2B5EF4-FFF2-40B4-BE49-F238E27FC236}">
                <a16:creationId xmlns:a16="http://schemas.microsoft.com/office/drawing/2014/main" id="{B3FD4DA3-558D-0C9E-FB64-E7B3E6013B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5844" name="Google Shape;178;p14:notes">
            <a:extLst>
              <a:ext uri="{FF2B5EF4-FFF2-40B4-BE49-F238E27FC236}">
                <a16:creationId xmlns:a16="http://schemas.microsoft.com/office/drawing/2014/main" id="{D1C4E303-BEE2-68BA-129B-AFCDCE00C8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  <a:buFont typeface="Calibri" panose="020F0502020204030204" pitchFamily="34" charset="0"/>
              <a:buNone/>
            </a:pPr>
            <a:fld id="{52A07750-5FE9-48E7-8337-D856AEEA3BB8}" type="slidenum"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>
                <a:buSzPts val="1200"/>
                <a:buFont typeface="Calibri" panose="020F0502020204030204" pitchFamily="34" charset="0"/>
                <a:buNone/>
              </a:pPr>
              <a:t>8</a:t>
            </a:fld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95;p16:notes">
            <a:extLst>
              <a:ext uri="{FF2B5EF4-FFF2-40B4-BE49-F238E27FC236}">
                <a16:creationId xmlns:a16="http://schemas.microsoft.com/office/drawing/2014/main" id="{100EC15C-09CB-A2D2-7045-08069C11EC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9939" name="Google Shape;196;p16:notes">
            <a:extLst>
              <a:ext uri="{FF2B5EF4-FFF2-40B4-BE49-F238E27FC236}">
                <a16:creationId xmlns:a16="http://schemas.microsoft.com/office/drawing/2014/main" id="{61DBA8EF-A7B8-95E5-20D9-8210852A2A1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ActivePure</a:t>
            </a:r>
            <a:r>
              <a:rPr lang="en-US" dirty="0"/>
              <a:t> makes environments healthy and 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77483-19FD-4EC1-82F2-164BDD9FDB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9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77483-19FD-4EC1-82F2-164BDD9FDB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4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7946-0559-2273-FAEB-D25BDA88E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B2FD8F-002C-D720-332B-37D95C41A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77DBF-1C14-15EE-9CCF-2B742D20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A6002-B077-C2E3-1754-18A43B5B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29B13-5F6F-2958-3A6E-A88B0A1D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1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69BF-7525-6CBD-7164-8195B920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58903-A9F1-73D9-28B8-3B5C2FFB3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9FE49-23C7-74D4-8A38-88F58D11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7101-BBC1-B7D4-B306-EEF4B208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178C5-E82E-B82E-E4D1-0C9D61F5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1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FB9D7A-7A9A-A412-18AD-862B19E23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3CD08-744E-30A0-F880-F5CC4DFB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B3E9-94FB-1612-4769-23267864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7B033-8CAE-D9B6-D2E9-F7DFF25D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FC865-0B87-E597-A49E-69D19AC6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4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6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2464-5844-58C1-426F-33A109F5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11180-F46A-FCAA-334D-945C675E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95913-866A-9577-3FCE-379857B3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AE3C7-2045-FBE3-2069-13301F771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78030-674E-6385-BF9F-5EFA2C7F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4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5B9D-50C3-3D70-A11D-D3A65448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F6656-9B7B-88A1-4057-D34D872E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8F099-9F11-24D6-DF1B-12D10D51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21684-D11C-A5EA-CA9E-F1762F73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A9D9D-6729-F073-2305-DCE2DCEC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8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D90F-289A-2262-5705-9CAAAADE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30136-25E7-7800-2A19-3187CBC3D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87335-14A8-ABD5-CCB0-4EF811355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36FA4-15B6-1A9A-8664-1EF3EF0F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8215-194F-F884-E029-EDA95FD4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DB23E-61FB-B439-AE52-36A2D0ED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0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EA5D-E772-C23B-559B-076F38C2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1533F-7A8C-B869-15D5-89F09440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355DF-466B-BFA1-99AF-1DB74E26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FCF35-E28A-16E0-A439-7B510EDE2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B0F66-76B5-AEAE-635B-CECE91515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01D24-C20A-F02F-C79F-A3677A5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36423-1D29-F53F-9317-08F3B864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B5EBE-C21A-0D26-877E-2222B327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88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6C2C-869B-B156-CEFF-75BD44EE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648BE-1A77-8159-5B03-4624C4AB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0839F-6845-9120-46F4-4AE42AAC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D2248-72FA-28D3-CB02-00521A5F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35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6A0AC-8028-23D4-4F15-06EEB9E9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7AF9C-1AD3-F48F-F4F6-FE1E9E15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322F4-627B-ED74-D742-55A901CF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3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161B-F298-5683-F57E-B14C3CF8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A00F-258A-B690-F89F-2D5A4A3EB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E5D89-4A83-939B-337B-6B7D42200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782CA-89C4-F490-AA0D-2CD302D6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60A4F-1E98-7109-5439-735D6480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1C1D2-F4C4-E314-8A89-B7B37FFE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4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DF92-5003-C768-D232-410BB8BD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4A9ACB-F613-DAD9-A569-EB89A13A3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EA623-BFCE-346C-3A88-B465D491D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3A38D-336A-8957-4B94-97803C5E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2F587-C2B6-C32B-A409-549D551D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5A8E6-DE3B-C93D-4423-36766AA9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9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9786EF-FAFE-F55A-182F-1890EBF2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CF13E-FDF5-E141-1FFC-253696BD2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F2C54-87A2-1F24-BB10-B763E0BC1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9164B-8CBB-4B93-8A8C-105F7929AA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E4332-52A5-ECE4-E05A-1D142B735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7B929-685A-A665-3BCB-335FD190D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6DB5-5BA9-47CC-91B6-01D35B3F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5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https://lak.soundestlink.com/image/newsletter/300x300/62d966ad523cf7001c323c5f" TargetMode="External"/><Relationship Id="rId3" Type="http://schemas.openxmlformats.org/officeDocument/2006/relationships/hyperlink" Target="https://protect-us.mimecast.com/s/FclfCZ6NJyIN7p1cQKOpT?domain=zaw.soundestlink.com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tect-us.mimecast.com/s/q4I9C2kQ5rUwV9Lf5q067?domain=zaw.soundestlink.com" TargetMode="External"/><Relationship Id="rId11" Type="http://schemas.openxmlformats.org/officeDocument/2006/relationships/image" Target="https://lak.soundestlink.com/image/newsletter/300x300/62d966c17c36a9001c324372" TargetMode="External"/><Relationship Id="rId5" Type="http://schemas.openxmlformats.org/officeDocument/2006/relationships/image" Target="https://lak.soundestlink.com/image/newsletter/300x300/62d96699a2aca20014bdf20e" TargetMode="External"/><Relationship Id="rId10" Type="http://schemas.openxmlformats.org/officeDocument/2006/relationships/image" Target="../media/image50.jpeg"/><Relationship Id="rId4" Type="http://schemas.openxmlformats.org/officeDocument/2006/relationships/image" Target="../media/image48.jpeg"/><Relationship Id="rId9" Type="http://schemas.openxmlformats.org/officeDocument/2006/relationships/hyperlink" Target="https://protect-us.mimecast.com/s/oH0KC4xP7wu1zvZtKB_jb?domain=zaw.soundestlink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www.linkedin.com/company/aerus-holdings-l.l.c./?lipi=urn%3Ali%3Apage%3Ad_flagship3_profile_view_base%3BK3CFbxneR5igbCzC5jONMQ%3D%3D&amp;licu=urn%3Ali%3Acontrol%3Ad_flagship3_profile_view_base-background_details_company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https://lak.soundestlink.com/image/newsletter/300x300/62d966ad523cf7001c323c5f" TargetMode="External"/><Relationship Id="rId3" Type="http://schemas.openxmlformats.org/officeDocument/2006/relationships/hyperlink" Target="https://protect-us.mimecast.com/s/FclfCZ6NJyIN7p1cQKOpT?domain=zaw.soundestlink.com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rotect-us.mimecast.com/s/q4I9C2kQ5rUwV9Lf5q067?domain=zaw.soundestlink.com" TargetMode="External"/><Relationship Id="rId11" Type="http://schemas.openxmlformats.org/officeDocument/2006/relationships/image" Target="https://lak.soundestlink.com/image/newsletter/300x300/62d966c17c36a9001c324372" TargetMode="External"/><Relationship Id="rId5" Type="http://schemas.openxmlformats.org/officeDocument/2006/relationships/image" Target="https://lak.soundestlink.com/image/newsletter/300x300/62d96699a2aca20014bdf20e" TargetMode="External"/><Relationship Id="rId10" Type="http://schemas.openxmlformats.org/officeDocument/2006/relationships/image" Target="../media/image50.jpeg"/><Relationship Id="rId4" Type="http://schemas.openxmlformats.org/officeDocument/2006/relationships/image" Target="../media/image48.jpeg"/><Relationship Id="rId9" Type="http://schemas.openxmlformats.org/officeDocument/2006/relationships/hyperlink" Target="https://protect-us.mimecast.com/s/oH0KC4xP7wu1zvZtKB_jb?domain=zaw.soundestlink.com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vollaratools.com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.search.yahoo.com/_ylt=AwrFPAwgR_Jkus8M3bxXNyoA;_ylu=Y29sbwNiZjEEcG9zAzMEdnRpZAMEc2VjA3Ny/RV=2/RE=1693628321/RO=10/RU=https%3a%2f%2fwww.kens5.com%2farticle%2fnews%2flocal%2fkarnes-county-covid-shuts-down%2f273-83094a25-87f9-4f98-a3d7-227fe4942853/RK=2/RS=HU5CQLWvK41hQux51MzkR5FdqWs-" TargetMode="External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843313151?app_id=1229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and holding a small American flag and lighted sparkler on the Fourth of July">
            <a:extLst>
              <a:ext uri="{FF2B5EF4-FFF2-40B4-BE49-F238E27FC236}">
                <a16:creationId xmlns:a16="http://schemas.microsoft.com/office/drawing/2014/main" id="{A3100EE1-9269-48D6-6A7A-D42033AFB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r="13555"/>
          <a:stretch/>
        </p:blipFill>
        <p:spPr bwMode="auto">
          <a:xfrm>
            <a:off x="764875" y="10"/>
            <a:ext cx="1142712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1AFA2-EE5C-67F5-77DE-BF104BA6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Welcome to the Vollara Lifeline Freedom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611C-E3DF-7EE8-5252-E90E2130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You are invited to join our mission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Protect every indoor Environment in North America with ActivePure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Build superior health from the inside out and the outside in</a:t>
            </a:r>
          </a:p>
        </p:txBody>
      </p:sp>
    </p:spTree>
    <p:extLst>
      <p:ext uri="{BB962C8B-B14F-4D97-AF65-F5344CB8AC3E}">
        <p14:creationId xmlns:p14="http://schemas.microsoft.com/office/powerpoint/2010/main" val="39516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76682E-81F8-1057-B5F3-FD80AFE1B0B2}"/>
              </a:ext>
            </a:extLst>
          </p:cNvPr>
          <p:cNvSpPr txBox="1"/>
          <p:nvPr/>
        </p:nvSpPr>
        <p:spPr>
          <a:xfrm>
            <a:off x="6103658" y="741391"/>
            <a:ext cx="5219307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A perfect solution for every indoor environment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2CE632-6010-A53B-43FC-F5570E6059FA}"/>
              </a:ext>
            </a:extLst>
          </p:cNvPr>
          <p:cNvSpPr txBox="1"/>
          <p:nvPr/>
        </p:nvSpPr>
        <p:spPr>
          <a:xfrm>
            <a:off x="6103657" y="2533475"/>
            <a:ext cx="5219307" cy="3448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Vollara Air and Surface Pros &amp; Mobile with </a:t>
            </a:r>
            <a:r>
              <a:rPr lang="en-US" sz="1900" b="1" dirty="0" err="1"/>
              <a:t>ActivePure</a:t>
            </a: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Covers from 50  to 3500 square feet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Removes particles from air 200 times faster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In 60 seconds, 99.96% reduction of SARS </a:t>
            </a:r>
            <a:r>
              <a:rPr lang="en-US" sz="1900" b="1" dirty="0" err="1"/>
              <a:t>CoV</a:t>
            </a:r>
            <a:r>
              <a:rPr lang="en-US" sz="1900" b="1" dirty="0"/>
              <a:t> 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/>
              <a:t>Effective for Mold, Bacteria, Viruses and odors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C73AF9-0D33-5C66-5D79-0D0129904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96FD6F-5EE9-36C7-C200-3111EF6D0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A39BB2-02C1-8A8B-8021-68446E04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D8322A-B889-39E7-C0E9-1238E4CDC234}"/>
              </a:ext>
            </a:extLst>
          </p:cNvPr>
          <p:cNvSpPr txBox="1"/>
          <p:nvPr/>
        </p:nvSpPr>
        <p:spPr>
          <a:xfrm>
            <a:off x="422313" y="2916783"/>
            <a:ext cx="191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&amp; Surface Pro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7C56B-B4FA-69BC-454B-22D37F80AFE9}"/>
              </a:ext>
            </a:extLst>
          </p:cNvPr>
          <p:cNvSpPr txBox="1"/>
          <p:nvPr/>
        </p:nvSpPr>
        <p:spPr>
          <a:xfrm>
            <a:off x="3408646" y="2327342"/>
            <a:ext cx="23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Rechargeable Mobile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416EB-6E51-5950-CD3C-617749783294}"/>
              </a:ext>
            </a:extLst>
          </p:cNvPr>
          <p:cNvSpPr txBox="1"/>
          <p:nvPr/>
        </p:nvSpPr>
        <p:spPr>
          <a:xfrm>
            <a:off x="2727584" y="6231194"/>
            <a:ext cx="32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&amp; surface Pro XL</a:t>
            </a:r>
          </a:p>
        </p:txBody>
      </p:sp>
      <p:pic>
        <p:nvPicPr>
          <p:cNvPr id="14" name="Picture 13" descr="A white box with a blue circle and buttons&#10;&#10;Description automatically generated">
            <a:extLst>
              <a:ext uri="{FF2B5EF4-FFF2-40B4-BE49-F238E27FC236}">
                <a16:creationId xmlns:a16="http://schemas.microsoft.com/office/drawing/2014/main" id="{7FB80CB2-0601-BC24-8217-A829286F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47" y="2916783"/>
            <a:ext cx="3120170" cy="3521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31DA7F-E660-9C8B-4801-3403D1DF6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180"/>
            <a:ext cx="2514161" cy="2794624"/>
          </a:xfrm>
          <a:prstGeom prst="rect">
            <a:avLst/>
          </a:prstGeom>
        </p:spPr>
      </p:pic>
      <p:pic>
        <p:nvPicPr>
          <p:cNvPr id="17" name="Picture 16" descr="A black rectangular device with buttons and a black background&#10;&#10;Description automatically generated">
            <a:extLst>
              <a:ext uri="{FF2B5EF4-FFF2-40B4-BE49-F238E27FC236}">
                <a16:creationId xmlns:a16="http://schemas.microsoft.com/office/drawing/2014/main" id="{E2354C1F-C636-55B7-047F-7FBBABB6D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69" y="152180"/>
            <a:ext cx="1989548" cy="219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7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B1840-568B-C704-33FF-DC78ECE33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Real world results actual in home test	</a:t>
            </a:r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C9E6AEB1-7895-5BB7-4050-6D20E2C52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69" y="876899"/>
            <a:ext cx="1737837" cy="3757486"/>
          </a:xfrm>
          <a:prstGeom prst="rect">
            <a:avLst/>
          </a:prstGeom>
        </p:spPr>
      </p:pic>
      <p:pic>
        <p:nvPicPr>
          <p:cNvPr id="9" name="Picture 8" descr="A screenshot of a device&#10;&#10;Description automatically generated with low confidence">
            <a:extLst>
              <a:ext uri="{FF2B5EF4-FFF2-40B4-BE49-F238E27FC236}">
                <a16:creationId xmlns:a16="http://schemas.microsoft.com/office/drawing/2014/main" id="{DEF57D9A-6E0F-3F9E-A578-26C540D2F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61" y="873787"/>
            <a:ext cx="1737837" cy="3757486"/>
          </a:xfrm>
          <a:prstGeom prst="rect">
            <a:avLst/>
          </a:prstGeom>
        </p:spPr>
      </p:pic>
      <p:pic>
        <p:nvPicPr>
          <p:cNvPr id="13" name="Content Placeholder 12" descr="A screenshot of a device&#10;&#10;Description automatically generated with medium confidence">
            <a:extLst>
              <a:ext uri="{FF2B5EF4-FFF2-40B4-BE49-F238E27FC236}">
                <a16:creationId xmlns:a16="http://schemas.microsoft.com/office/drawing/2014/main" id="{92D50EE7-6D8B-AC02-8980-B044B507C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240" y="873787"/>
            <a:ext cx="1737837" cy="3757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4427F-055E-1CC2-7148-53F94EA77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846" y="4883526"/>
            <a:ext cx="2364658" cy="17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38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531986B-EE88-EE99-34CE-0D991AEF6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705396"/>
              </p:ext>
            </p:extLst>
          </p:nvPr>
        </p:nvGraphicFramePr>
        <p:xfrm>
          <a:off x="773820" y="1050649"/>
          <a:ext cx="10337288" cy="58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71596" imgH="2571393" progId="Acrobat.Document.DC">
                  <p:embed/>
                </p:oleObj>
              </mc:Choice>
              <mc:Fallback>
                <p:oleObj name="Acrobat Document" r:id="rId2" imgW="4571596" imgH="2571393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531986B-EE88-EE99-34CE-0D991AEF6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3820" y="1050649"/>
                        <a:ext cx="10337288" cy="581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8409C5-6BBD-4986-392F-3FDC55D05327}"/>
              </a:ext>
            </a:extLst>
          </p:cNvPr>
          <p:cNvSpPr txBox="1"/>
          <p:nvPr/>
        </p:nvSpPr>
        <p:spPr>
          <a:xfrm>
            <a:off x="3259394" y="516193"/>
            <a:ext cx="987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Dozens of studies prove </a:t>
            </a:r>
            <a:r>
              <a:rPr lang="en-US" sz="2800" b="1" dirty="0" err="1"/>
              <a:t>ActivePure</a:t>
            </a:r>
            <a:r>
              <a:rPr lang="en-US" sz="2800" b="1" dirty="0"/>
              <a:t> stands alone!</a:t>
            </a:r>
          </a:p>
        </p:txBody>
      </p:sp>
    </p:spTree>
    <p:extLst>
      <p:ext uri="{BB962C8B-B14F-4D97-AF65-F5344CB8AC3E}">
        <p14:creationId xmlns:p14="http://schemas.microsoft.com/office/powerpoint/2010/main" val="409426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C5BE5D9-4FF5-935F-A24F-0FE3F82B8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670239"/>
              </p:ext>
            </p:extLst>
          </p:nvPr>
        </p:nvGraphicFramePr>
        <p:xfrm>
          <a:off x="99477" y="110660"/>
          <a:ext cx="11203179" cy="63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71596" imgH="2571393" progId="Acrobat.Document.DC">
                  <p:embed/>
                </p:oleObj>
              </mc:Choice>
              <mc:Fallback>
                <p:oleObj name="Acrobat Document" r:id="rId2" imgW="4571596" imgH="257139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477" y="110660"/>
                        <a:ext cx="11203179" cy="630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99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5968D66-027C-CB7A-C1C1-E18093BB1E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0992" y="1298188"/>
          <a:ext cx="9884109" cy="555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72000" imgH="2571840" progId="Acrobat.Document.DC">
                  <p:embed/>
                </p:oleObj>
              </mc:Choice>
              <mc:Fallback>
                <p:oleObj name="Acrobat Document" r:id="rId2" imgW="4572000" imgH="257184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5968D66-027C-CB7A-C1C1-E18093BB1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0992" y="1298188"/>
                        <a:ext cx="9884109" cy="555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A351D2-595D-ABA8-09BF-E9DCCAC6A562}"/>
              </a:ext>
            </a:extLst>
          </p:cNvPr>
          <p:cNvSpPr txBox="1"/>
          <p:nvPr/>
        </p:nvSpPr>
        <p:spPr>
          <a:xfrm>
            <a:off x="959476" y="264016"/>
            <a:ext cx="993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42061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;p15">
            <a:extLst>
              <a:ext uri="{FF2B5EF4-FFF2-40B4-BE49-F238E27FC236}">
                <a16:creationId xmlns:a16="http://schemas.microsoft.com/office/drawing/2014/main" id="{BCC21AB5-FB5B-4111-9734-F0429BBDA254}"/>
              </a:ext>
            </a:extLst>
          </p:cNvPr>
          <p:cNvSpPr/>
          <p:nvPr/>
        </p:nvSpPr>
        <p:spPr>
          <a:xfrm>
            <a:off x="8128990" y="637763"/>
            <a:ext cx="2916358" cy="162727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kern="1200" dirty="0">
              <a:ln w="0"/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  <a:sym typeface="Calibri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kern="1200" dirty="0">
              <a:ln w="0"/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A2690E-9A36-4B28-A210-C14CC87AB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" y="244617"/>
            <a:ext cx="8023542" cy="5952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86CF89-1AD4-44C3-86D7-16D94539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547" y="1623055"/>
            <a:ext cx="1007195" cy="605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6C086-706A-46A1-B7B0-B3B8A3FDC0A3}"/>
              </a:ext>
            </a:extLst>
          </p:cNvPr>
          <p:cNvSpPr txBox="1"/>
          <p:nvPr/>
        </p:nvSpPr>
        <p:spPr>
          <a:xfrm>
            <a:off x="2546128" y="1964291"/>
            <a:ext cx="3667769" cy="46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3776">
              <a:spcAft>
                <a:spcPts val="600"/>
              </a:spcAft>
            </a:pPr>
            <a:endParaRPr lang="en-US" sz="972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defTabSz="493776">
              <a:spcAft>
                <a:spcPts val="600"/>
              </a:spcAft>
            </a:pPr>
            <a:r>
              <a:rPr lang="en-US" sz="97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9F6844C-E7BB-40DB-AED4-E16334560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28" y="2931262"/>
            <a:ext cx="339048" cy="174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2E81E6-DB6A-4B5F-A535-AAB99427BBCE}"/>
              </a:ext>
            </a:extLst>
          </p:cNvPr>
          <p:cNvSpPr txBox="1"/>
          <p:nvPr/>
        </p:nvSpPr>
        <p:spPr>
          <a:xfrm>
            <a:off x="2529178" y="2923523"/>
            <a:ext cx="538930" cy="208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93776">
              <a:spcAft>
                <a:spcPts val="600"/>
              </a:spcAft>
            </a:pPr>
            <a:r>
              <a:rPr lang="en-US" sz="7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minute</a:t>
            </a:r>
            <a:endParaRPr lang="en-US" sz="1400"/>
          </a:p>
        </p:txBody>
      </p:sp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1BBCAFC-6B52-48AD-8EA5-391B73FDF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37" y="2929009"/>
            <a:ext cx="346914" cy="15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0FB649-AA91-441E-946F-27D5BAE7ADC8}"/>
              </a:ext>
            </a:extLst>
          </p:cNvPr>
          <p:cNvSpPr txBox="1"/>
          <p:nvPr/>
        </p:nvSpPr>
        <p:spPr>
          <a:xfrm>
            <a:off x="2037202" y="2927280"/>
            <a:ext cx="455825" cy="44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93776">
              <a:spcAft>
                <a:spcPts val="600"/>
              </a:spcAft>
            </a:pPr>
            <a:r>
              <a:rPr lang="en-US" sz="75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 minute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335E8-4632-3845-EFE3-70B4188E198D}"/>
              </a:ext>
            </a:extLst>
          </p:cNvPr>
          <p:cNvSpPr txBox="1"/>
          <p:nvPr/>
        </p:nvSpPr>
        <p:spPr>
          <a:xfrm>
            <a:off x="8199411" y="899652"/>
            <a:ext cx="3399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FDA Cleared Studies Show </a:t>
            </a:r>
            <a:r>
              <a:rPr lang="en-US" sz="2400" b="1" dirty="0" err="1"/>
              <a:t>ActivePure</a:t>
            </a:r>
            <a:r>
              <a:rPr lang="en-US" sz="2400" b="1" dirty="0"/>
              <a:t> Inactivates SARS CoV2</a:t>
            </a:r>
          </a:p>
          <a:p>
            <a:r>
              <a:rPr lang="en-US" sz="2400" b="1" dirty="0"/>
              <a:t>To 99.96% in 60 seconds</a:t>
            </a:r>
          </a:p>
        </p:txBody>
      </p:sp>
    </p:spTree>
    <p:extLst>
      <p:ext uri="{BB962C8B-B14F-4D97-AF65-F5344CB8AC3E}">
        <p14:creationId xmlns:p14="http://schemas.microsoft.com/office/powerpoint/2010/main" val="654100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5922EEA7-296D-4BD0-868B-BD4B35CA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6" y="643467"/>
            <a:ext cx="952318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90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E7185-48B1-443C-9021-CA36E313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ActivePure is Used…</a:t>
            </a:r>
          </a:p>
        </p:txBody>
      </p:sp>
      <p:pic>
        <p:nvPicPr>
          <p:cNvPr id="5" name="Content Placeholder 4" descr="A tall building in a city&#10;&#10;Description automatically generated">
            <a:extLst>
              <a:ext uri="{FF2B5EF4-FFF2-40B4-BE49-F238E27FC236}">
                <a16:creationId xmlns:a16="http://schemas.microsoft.com/office/drawing/2014/main" id="{8AFBF403-0386-404A-924D-BB620BCF7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" r="-1" b="878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F44A2-536D-4A87-9839-3D75188876DC}"/>
              </a:ext>
            </a:extLst>
          </p:cNvPr>
          <p:cNvSpPr txBox="1"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Used in treating millions of Homes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Businesses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26 Pro Baseball Teams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NASA Space Station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Ground Zero Museum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Liberty Bell Museum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Hospitals – Care Without Fear of Secondary   Infections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Doctors &amp; Dental Offices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Restaurants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Nursing Homes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Health Clubs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Schools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Cars / Buses / Uber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Corporate Offices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City, County, State, Federal Incarceration Facilities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A04DF-3A2C-4AD1-8140-569E09161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88" b="23714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8527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C557-8CC8-30EB-E57C-751D3EDD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US" sz="3300" dirty="0"/>
              <a:t>Introducing The Gateway Giveaway 4 Free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D141F-810B-5B9E-BA77-960A4B33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719532"/>
            <a:ext cx="4492454" cy="264092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500" dirty="0"/>
              <a:t>First of its kind in history</a:t>
            </a:r>
          </a:p>
          <a:p>
            <a:r>
              <a:rPr lang="en-US" sz="1500" dirty="0"/>
              <a:t>Free 1</a:t>
            </a:r>
            <a:r>
              <a:rPr lang="en-US" sz="1500" baseline="30000" dirty="0"/>
              <a:t>st</a:t>
            </a:r>
            <a:r>
              <a:rPr lang="en-US" sz="1500" dirty="0"/>
              <a:t> month supply of one product</a:t>
            </a:r>
          </a:p>
          <a:p>
            <a:r>
              <a:rPr lang="en-US" sz="1500" dirty="0"/>
              <a:t>Free shipping</a:t>
            </a:r>
          </a:p>
          <a:p>
            <a:r>
              <a:rPr lang="en-US" sz="1500" dirty="0"/>
              <a:t>Sales Tax paid by Company</a:t>
            </a:r>
          </a:p>
          <a:p>
            <a:r>
              <a:rPr lang="en-US" sz="1500" dirty="0"/>
              <a:t>$10 customer acquisition bonus for each one</a:t>
            </a:r>
          </a:p>
          <a:p>
            <a:r>
              <a:rPr lang="en-US" sz="1500" dirty="0"/>
              <a:t>Giveaway 50 by end of year and receive 1oz  </a:t>
            </a:r>
          </a:p>
          <a:p>
            <a:pPr marL="0" indent="0">
              <a:buNone/>
            </a:pPr>
            <a:r>
              <a:rPr lang="en-US" sz="1500" dirty="0"/>
              <a:t>     Gold Bar! </a:t>
            </a:r>
          </a:p>
          <a:p>
            <a:r>
              <a:rPr lang="en-US" sz="1500" dirty="0"/>
              <a:t>The Ultimate client acquisition program</a:t>
            </a:r>
          </a:p>
          <a:p>
            <a:pPr marL="0" indent="0">
              <a:buNone/>
            </a:pPr>
            <a:r>
              <a:rPr lang="en-US" sz="1500" dirty="0"/>
              <a:t> </a:t>
            </a:r>
          </a:p>
          <a:p>
            <a:endParaRPr lang="en-US" sz="1500" dirty="0"/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box of vitamins&#10;&#10;Description automatically generated">
            <a:extLst>
              <a:ext uri="{FF2B5EF4-FFF2-40B4-BE49-F238E27FC236}">
                <a16:creationId xmlns:a16="http://schemas.microsoft.com/office/drawing/2014/main" id="{22C4B3C7-6B5C-BE00-4C8F-6BAD88C0E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8" r="-5" b="11888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727AC3-7D50-16E8-12D6-EDDBD8A93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r="23574" b="-2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029E0ABC-5021-CB15-905A-C46627897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2" r="1" b="31340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white box with green text&#10;&#10;Description automatically generated">
            <a:extLst>
              <a:ext uri="{FF2B5EF4-FFF2-40B4-BE49-F238E27FC236}">
                <a16:creationId xmlns:a16="http://schemas.microsoft.com/office/drawing/2014/main" id="{C3623535-F89F-7228-64FA-A4D5B3FDDC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6" r="5" b="15567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1061" name="Freeform: Shape 106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box of ketone energy supplements&#10;&#10;Description automatically generated">
            <a:extLst>
              <a:ext uri="{FF2B5EF4-FFF2-40B4-BE49-F238E27FC236}">
                <a16:creationId xmlns:a16="http://schemas.microsoft.com/office/drawing/2014/main" id="{DDC5AEFB-4280-2DBE-FCA0-5F5BAB1CF0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501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diagram of a staircase with different colored steps&#10;&#10;Description automatically generated">
            <a:extLst>
              <a:ext uri="{FF2B5EF4-FFF2-40B4-BE49-F238E27FC236}">
                <a16:creationId xmlns:a16="http://schemas.microsoft.com/office/drawing/2014/main" id="{EA947A92-47EA-198C-006B-135FE18AE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555625"/>
            <a:ext cx="6016625" cy="4629150"/>
          </a:xfrm>
        </p:spPr>
      </p:pic>
      <p:pic>
        <p:nvPicPr>
          <p:cNvPr id="1026" name="Picture 2" descr="Open Tool Box">
            <a:extLst>
              <a:ext uri="{FF2B5EF4-FFF2-40B4-BE49-F238E27FC236}">
                <a16:creationId xmlns:a16="http://schemas.microsoft.com/office/drawing/2014/main" id="{5796FB4B-16BA-0480-913F-2DC155D2C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r="5844" b="-1"/>
          <a:stretch/>
        </p:blipFill>
        <p:spPr bwMode="auto">
          <a:xfrm>
            <a:off x="6819900" y="555625"/>
            <a:ext cx="4640263" cy="462915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E40C0-0A92-8999-E3EB-1516877B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Each business builder has a support Toolbox</a:t>
            </a:r>
          </a:p>
        </p:txBody>
      </p:sp>
    </p:spTree>
    <p:extLst>
      <p:ext uri="{BB962C8B-B14F-4D97-AF65-F5344CB8AC3E}">
        <p14:creationId xmlns:p14="http://schemas.microsoft.com/office/powerpoint/2010/main" val="100555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15649-03D2-F1D8-491E-DAEF0296A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204145" y="1525187"/>
            <a:ext cx="3151975" cy="1176977"/>
          </a:xfrm>
        </p:spPr>
        <p:txBody>
          <a:bodyPr>
            <a:normAutofit/>
          </a:bodyPr>
          <a:lstStyle/>
          <a:p>
            <a:pPr defTabSz="594360"/>
            <a:br>
              <a:rPr lang="en-US" sz="91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91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91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400"/>
          </a:p>
        </p:txBody>
      </p:sp>
      <p:pic>
        <p:nvPicPr>
          <p:cNvPr id="5" name="Picture 4" descr="Abstract background of blue and water droplets">
            <a:extLst>
              <a:ext uri="{FF2B5EF4-FFF2-40B4-BE49-F238E27FC236}">
                <a16:creationId xmlns:a16="http://schemas.microsoft.com/office/drawing/2014/main" id="{5251357F-4D61-E014-E957-F8F9F7AE0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14" r="12292" b="-2"/>
          <a:stretch/>
        </p:blipFill>
        <p:spPr>
          <a:xfrm>
            <a:off x="962163" y="1062863"/>
            <a:ext cx="4183572" cy="469070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pic>
        <p:nvPicPr>
          <p:cNvPr id="7" name="Picture 6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37194533-9B7F-D909-CDA4-C95C2D761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49" y="3202540"/>
            <a:ext cx="1892213" cy="1892213"/>
          </a:xfrm>
          <a:prstGeom prst="rect">
            <a:avLst/>
          </a:prstGeom>
        </p:spPr>
      </p:pic>
      <p:pic>
        <p:nvPicPr>
          <p:cNvPr id="11" name="Picture 10" descr="A person sitting on a motorcycle&#10;&#10;Description automatically generated">
            <a:extLst>
              <a:ext uri="{FF2B5EF4-FFF2-40B4-BE49-F238E27FC236}">
                <a16:creationId xmlns:a16="http://schemas.microsoft.com/office/drawing/2014/main" id="{B7E6F778-031D-EEC7-09E2-83A91787D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0" y="1294415"/>
            <a:ext cx="2096700" cy="1572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FA563-C8A1-531B-72A1-0745DF6A5595}"/>
              </a:ext>
            </a:extLst>
          </p:cNvPr>
          <p:cNvSpPr txBox="1"/>
          <p:nvPr/>
        </p:nvSpPr>
        <p:spPr>
          <a:xfrm>
            <a:off x="2889452" y="3764179"/>
            <a:ext cx="230793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endParaRPr lang="en-US" sz="156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94360">
              <a:spcAft>
                <a:spcPts val="600"/>
              </a:spcAft>
            </a:pPr>
            <a:endParaRPr lang="en-US" sz="156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94360">
              <a:spcAft>
                <a:spcPts val="600"/>
              </a:spcAft>
            </a:pPr>
            <a:endParaRPr lang="en-US" sz="156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94360">
              <a:spcAft>
                <a:spcPts val="600"/>
              </a:spcAft>
            </a:pPr>
            <a:endParaRPr lang="en-US" sz="156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94360">
              <a:spcAft>
                <a:spcPts val="600"/>
              </a:spcAft>
            </a:pPr>
            <a:endParaRPr lang="en-US" sz="156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4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AA5B7-C5EC-DED6-974F-AFE34B606C1E}"/>
              </a:ext>
            </a:extLst>
          </p:cNvPr>
          <p:cNvSpPr txBox="1"/>
          <p:nvPr/>
        </p:nvSpPr>
        <p:spPr>
          <a:xfrm>
            <a:off x="1038049" y="2922153"/>
            <a:ext cx="185140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Bill Coyle Executive VP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DA36F-460E-4DB5-E8C1-A90E559D7980}"/>
              </a:ext>
            </a:extLst>
          </p:cNvPr>
          <p:cNvSpPr txBox="1"/>
          <p:nvPr/>
        </p:nvSpPr>
        <p:spPr>
          <a:xfrm>
            <a:off x="1038050" y="5152387"/>
            <a:ext cx="2519164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Omar Hamada</a:t>
            </a:r>
          </a:p>
          <a:p>
            <a:pPr defTabSz="594360">
              <a:spcAft>
                <a:spcPts val="600"/>
              </a:spcAft>
            </a:pPr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 and Medical Advisor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004DD-FFDB-034F-E09E-E1FE7CAAD580}"/>
              </a:ext>
            </a:extLst>
          </p:cNvPr>
          <p:cNvSpPr txBox="1"/>
          <p:nvPr/>
        </p:nvSpPr>
        <p:spPr>
          <a:xfrm>
            <a:off x="3196133" y="2889127"/>
            <a:ext cx="2057844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117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Michael Jackson</a:t>
            </a:r>
          </a:p>
          <a:p>
            <a:pPr defTabSz="594360">
              <a:spcAft>
                <a:spcPts val="600"/>
              </a:spcAft>
            </a:pPr>
            <a:r>
              <a:rPr lang="en-US" sz="117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Field Leader and </a:t>
            </a:r>
          </a:p>
          <a:p>
            <a:pPr defTabSz="594360">
              <a:spcAft>
                <a:spcPts val="600"/>
              </a:spcAft>
            </a:pPr>
            <a:r>
              <a:rPr lang="en-US" sz="117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Robia Turner National Trainer</a:t>
            </a:r>
            <a:endParaRPr lang="en-US" b="1"/>
          </a:p>
        </p:txBody>
      </p:sp>
      <p:pic>
        <p:nvPicPr>
          <p:cNvPr id="15" name="Picture 14" descr="Men standing next to a car&#10;&#10;Description automatically generated">
            <a:extLst>
              <a:ext uri="{FF2B5EF4-FFF2-40B4-BE49-F238E27FC236}">
                <a16:creationId xmlns:a16="http://schemas.microsoft.com/office/drawing/2014/main" id="{F6660A58-9AF6-C30B-2D8F-C40B37740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82" y="1294415"/>
            <a:ext cx="1987401" cy="1572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889E02-C619-3BDD-B828-5E44110D9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133" y="3556201"/>
            <a:ext cx="1878242" cy="1554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06CF61-FC64-B4DB-101A-5AFDBC1363D7}"/>
              </a:ext>
            </a:extLst>
          </p:cNvPr>
          <p:cNvSpPr txBox="1"/>
          <p:nvPr/>
        </p:nvSpPr>
        <p:spPr>
          <a:xfrm>
            <a:off x="3196133" y="5216126"/>
            <a:ext cx="187824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117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Dr. Eric </a:t>
            </a:r>
            <a:r>
              <a:rPr lang="en-US" sz="117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Gonyon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35E1FE-0BC9-0966-F33C-CAEF0131D960}"/>
              </a:ext>
            </a:extLst>
          </p:cNvPr>
          <p:cNvSpPr txBox="1"/>
          <p:nvPr/>
        </p:nvSpPr>
        <p:spPr>
          <a:xfrm>
            <a:off x="6066865" y="2980238"/>
            <a:ext cx="2642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4360"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National Support Team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64270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4D51-6929-8AE5-39EA-ED6C966B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compensated – Let me count the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0981A-6282-27AB-5040-E75B5311C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 Estate – You get paid commissions from sale – 2%</a:t>
            </a:r>
          </a:p>
          <a:p>
            <a:r>
              <a:rPr lang="en-US" dirty="0"/>
              <a:t>Mortgage banker – 1.5%</a:t>
            </a:r>
          </a:p>
          <a:p>
            <a:r>
              <a:rPr lang="en-US" dirty="0"/>
              <a:t>JOB – Pay check on Friday</a:t>
            </a:r>
          </a:p>
          <a:p>
            <a:r>
              <a:rPr lang="en-US" dirty="0"/>
              <a:t>Home Maker – Labor of love</a:t>
            </a:r>
          </a:p>
          <a:p>
            <a:r>
              <a:rPr lang="en-US" dirty="0"/>
              <a:t>Most careers pay one way</a:t>
            </a:r>
          </a:p>
          <a:p>
            <a:r>
              <a:rPr lang="en-US" dirty="0"/>
              <a:t>Baker</a:t>
            </a:r>
          </a:p>
          <a:p>
            <a:r>
              <a:rPr lang="en-US" dirty="0"/>
              <a:t>At Vollara count the ways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91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D7DCB1-49AB-62B5-55C3-309309F8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175D2-B983-E9C8-60F1-E2815C9F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20195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Vollara Compensation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15 ways to earn Profit from Effort!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Multiple Streams of Income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8CB84-FEFB-1DB6-07DA-CFAACFF1A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85851"/>
            <a:ext cx="12191999" cy="3529150"/>
          </a:xfrm>
        </p:spPr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Retail Sales Profit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SSS Sign Up Bonus Pay Out $10                (NEW Pilot Program)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Team Qualified Volume Bonus Payout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Fast Start Bonus Payout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Sponsor Fast Start Bonus (SFSFV)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Promotion Bonuses – Paid Out In Product Credit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Executive Car Bonus Payout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Executive Generational Bonuses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Executive Fast Start Bonus Boost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Monthly Executive Gold Bullion Bar Drawing (NEW)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Executive Bonas Pool Payout (NEW)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Nutritional Loyalty Rewards – Quarterly Payout in Product Credits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Various &amp; Many Sponsor with Pack Bonus Payouts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Periodic Contests, Incentives, &amp; Rewards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Annual VIP Trip Incentive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57D62-3AFE-B9CB-2477-EFD038CCD026}"/>
              </a:ext>
            </a:extLst>
          </p:cNvPr>
          <p:cNvSpPr txBox="1"/>
          <p:nvPr/>
        </p:nvSpPr>
        <p:spPr>
          <a:xfrm>
            <a:off x="596736" y="5724527"/>
            <a:ext cx="10998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The question you must ask yourself: How many of these do I earn each month?</a:t>
            </a:r>
          </a:p>
          <a:p>
            <a:pPr marL="0" indent="0" algn="ctr">
              <a:buNone/>
            </a:pPr>
            <a:r>
              <a:rPr lang="en-US" sz="2400" dirty="0"/>
              <a:t>Better yet. How many did you not even realize we have available!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94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5A3E-03D8-47FE-B529-74939ED9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/>
              <a:t>Retailing is fun and Profitable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3F345-7C6E-46B1-8680-B7F5401F8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797206"/>
          </a:xfrm>
        </p:spPr>
        <p:txBody>
          <a:bodyPr>
            <a:normAutofit/>
          </a:bodyPr>
          <a:lstStyle/>
          <a:p>
            <a:r>
              <a:rPr lang="en-US" sz="2000" b="1" dirty="0"/>
              <a:t>You can Retail to warm market</a:t>
            </a:r>
          </a:p>
          <a:p>
            <a:r>
              <a:rPr lang="en-US" sz="2000" b="1" dirty="0"/>
              <a:t>Shows</a:t>
            </a:r>
          </a:p>
          <a:p>
            <a:r>
              <a:rPr lang="en-US" sz="2000" b="1" dirty="0"/>
              <a:t>Health Club</a:t>
            </a:r>
          </a:p>
          <a:p>
            <a:r>
              <a:rPr lang="en-US" sz="2000" b="1" dirty="0"/>
              <a:t>Work</a:t>
            </a:r>
          </a:p>
          <a:p>
            <a:r>
              <a:rPr lang="en-US" sz="2000" b="1" dirty="0"/>
              <a:t>Family</a:t>
            </a:r>
          </a:p>
          <a:p>
            <a:r>
              <a:rPr lang="en-US" sz="2000" b="1" dirty="0"/>
              <a:t>Friends</a:t>
            </a:r>
          </a:p>
          <a:p>
            <a:r>
              <a:rPr lang="en-US" sz="2000" b="1" dirty="0"/>
              <a:t>Essential Living Solution Showcases</a:t>
            </a:r>
          </a:p>
          <a:p>
            <a:r>
              <a:rPr lang="en-US" sz="2000" b="1" dirty="0"/>
              <a:t>Personal Example</a:t>
            </a:r>
          </a:p>
          <a:p>
            <a:r>
              <a:rPr lang="en-US" sz="2000" b="1" dirty="0"/>
              <a:t>3 day trial sale – Puppy Dog Sale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picture containing text, indoor, table&#10;&#10;Description automatically generated">
            <a:extLst>
              <a:ext uri="{FF2B5EF4-FFF2-40B4-BE49-F238E27FC236}">
                <a16:creationId xmlns:a16="http://schemas.microsoft.com/office/drawing/2014/main" id="{4A32FABB-B67F-707C-14DE-AC31F2B8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r="56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154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EDD418-BF75-58F5-32BA-D2ECF29749DC}"/>
              </a:ext>
            </a:extLst>
          </p:cNvPr>
          <p:cNvSpPr txBox="1"/>
          <p:nvPr/>
        </p:nvSpPr>
        <p:spPr>
          <a:xfrm>
            <a:off x="566351" y="693080"/>
            <a:ext cx="11186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BentonSans Medium" panose="02000503000000020004" pitchFamily="2" charset="77"/>
              </a:rPr>
              <a:t>Vollara</a:t>
            </a:r>
            <a:r>
              <a:rPr lang="en-US" sz="2800" dirty="0">
                <a:effectLst/>
                <a:latin typeface="BentonSans Medium" panose="02000503000000020004" pitchFamily="2" charset="77"/>
              </a:rPr>
              <a:t> Air &amp; Surface Pro Pricing &amp; </a:t>
            </a:r>
            <a:r>
              <a:rPr lang="en-US" sz="2800" dirty="0" err="1">
                <a:effectLst/>
                <a:latin typeface="BentonSans Medium" panose="02000503000000020004" pitchFamily="2" charset="77"/>
              </a:rPr>
              <a:t>Aerus</a:t>
            </a:r>
            <a:r>
              <a:rPr lang="en-US" sz="2800" dirty="0">
                <a:effectLst/>
                <a:latin typeface="BentonSans Medium" panose="02000503000000020004" pitchFamily="2" charset="77"/>
              </a:rPr>
              <a:t> Pure &amp; Clean+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2F76B8-5DEE-870B-6215-C014E5E2BC4C}"/>
              </a:ext>
            </a:extLst>
          </p:cNvPr>
          <p:cNvCxnSpPr>
            <a:cxnSpLocks/>
          </p:cNvCxnSpPr>
          <p:nvPr/>
        </p:nvCxnSpPr>
        <p:spPr>
          <a:xfrm>
            <a:off x="566352" y="6447371"/>
            <a:ext cx="11059297" cy="0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DC2E2DC6-FC00-B81A-05E0-DDAADA03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459" y="5808894"/>
            <a:ext cx="1184191" cy="468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F0DA55-1F45-9036-F73B-CFF279D0172A}"/>
              </a:ext>
            </a:extLst>
          </p:cNvPr>
          <p:cNvSpPr txBox="1"/>
          <p:nvPr/>
        </p:nvSpPr>
        <p:spPr>
          <a:xfrm>
            <a:off x="922610" y="3105698"/>
            <a:ext cx="3243942" cy="192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 $799.99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 ASP 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9940062 | $399.99 | 200 PV</a:t>
            </a:r>
            <a:r>
              <a:rPr lang="en-US" sz="1400" u="none" strike="noStrike" kern="1200" baseline="0" dirty="0">
                <a:solidFill>
                  <a:schemeClr val="tx1"/>
                </a:solidFill>
                <a:latin typeface="BentonSans Book" panose="02000503000000020004" pitchFamily="2" charset="77"/>
              </a:rPr>
              <a:t>	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ASP+ branded </a:t>
            </a:r>
            <a:b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</a:b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Aerus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Pure &amp; Clean+*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00747 | $399.99 | 200 PV</a:t>
            </a:r>
            <a:endParaRPr lang="en-US" sz="1400" u="none" strike="noStrike" kern="1200" baseline="0" dirty="0">
              <a:solidFill>
                <a:schemeClr val="tx1"/>
              </a:solidFill>
              <a:latin typeface="BentonSans Book" panose="02000503000000020004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E9BBC-964A-A314-2B19-DED4741FA877}"/>
              </a:ext>
            </a:extLst>
          </p:cNvPr>
          <p:cNvSpPr txBox="1"/>
          <p:nvPr/>
        </p:nvSpPr>
        <p:spPr>
          <a:xfrm>
            <a:off x="4838722" y="3105698"/>
            <a:ext cx="2889366" cy="2589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 $2,399.97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 ASP  3 Pack 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9981291 | $1,099.97 | 500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ASP+ 3 Pack branded </a:t>
            </a: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Aerus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Pure &amp; Clean+*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9981410 | $1,099.97 | 500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$50.00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u="none" strike="noStrike" baseline="0" dirty="0">
                <a:latin typeface="BentonSans Book" panose="02000503000000020004" pitchFamily="2" charset="77"/>
              </a:rPr>
              <a:t>$366.65 each in </a:t>
            </a:r>
            <a:r>
              <a:rPr lang="en-US" sz="1400" dirty="0">
                <a:latin typeface="BentonSans Book" panose="02000503000000020004" pitchFamily="2" charset="77"/>
              </a:rPr>
              <a:t>3 unit Success Pack</a:t>
            </a:r>
            <a:endParaRPr lang="en-US" sz="1400" u="none" strike="noStrike" kern="1200" baseline="0" dirty="0">
              <a:solidFill>
                <a:schemeClr val="tx1"/>
              </a:solidFill>
              <a:latin typeface="BentonSans Book" panose="02000503000000020004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EDC75-8D2E-01B2-38FA-B89684F18D5C}"/>
              </a:ext>
            </a:extLst>
          </p:cNvPr>
          <p:cNvSpPr txBox="1"/>
          <p:nvPr/>
        </p:nvSpPr>
        <p:spPr>
          <a:xfrm>
            <a:off x="8855960" y="3105698"/>
            <a:ext cx="3002113" cy="263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 $3,999.95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 ASP  5 Pack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9981295 | $1,749.95 | 750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ASP+ 5 Pack branded </a:t>
            </a: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Aerus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Pure &amp; Clean+*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9981411 | $1,749.95 | 750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$100.00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dirty="0">
                <a:latin typeface="BentonSans Book" panose="02000503000000020004" pitchFamily="2" charset="77"/>
              </a:rPr>
              <a:t>$349.99 in 5 unit Builder Success Pack</a:t>
            </a:r>
            <a:endParaRPr lang="en-US" sz="1400" kern="1200" dirty="0">
              <a:solidFill>
                <a:schemeClr val="tx1"/>
              </a:solidFill>
              <a:effectLst/>
              <a:latin typeface="BentonSans Book" panose="02000503000000020004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C0A4B7-146A-A45C-088F-4B805770E601}"/>
              </a:ext>
            </a:extLst>
          </p:cNvPr>
          <p:cNvCxnSpPr>
            <a:cxnSpLocks/>
          </p:cNvCxnSpPr>
          <p:nvPr/>
        </p:nvCxnSpPr>
        <p:spPr>
          <a:xfrm>
            <a:off x="3954483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C4C9E8-72C9-7155-9043-856AFE0E3EEB}"/>
              </a:ext>
            </a:extLst>
          </p:cNvPr>
          <p:cNvCxnSpPr>
            <a:cxnSpLocks/>
          </p:cNvCxnSpPr>
          <p:nvPr/>
        </p:nvCxnSpPr>
        <p:spPr>
          <a:xfrm>
            <a:off x="8182099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Vollara Air &amp; Surface Pro (No Ozone)">
            <a:hlinkClick r:id="rId3" tgtFrame="_blank"/>
            <a:extLst>
              <a:ext uri="{FF2B5EF4-FFF2-40B4-BE49-F238E27FC236}">
                <a16:creationId xmlns:a16="http://schemas.microsoft.com/office/drawing/2014/main" id="{E323880B-9F9A-6681-BD14-825CA34CD2D8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3" y="1274125"/>
            <a:ext cx="1746504" cy="174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Vollara Air &amp; Surface Pro (No Ozone) 3 Pack">
            <a:hlinkClick r:id="rId6" tgtFrame="_blank"/>
            <a:extLst>
              <a:ext uri="{FF2B5EF4-FFF2-40B4-BE49-F238E27FC236}">
                <a16:creationId xmlns:a16="http://schemas.microsoft.com/office/drawing/2014/main" id="{CBC161EB-DD25-C495-F9B8-405E384A7CBC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07" y="1274125"/>
            <a:ext cx="1746504" cy="174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Vollara Air &amp; Surface Pro (No Ozone) 5 Pack">
            <a:hlinkClick r:id="rId9" tgtFrame="_blank"/>
            <a:extLst>
              <a:ext uri="{FF2B5EF4-FFF2-40B4-BE49-F238E27FC236}">
                <a16:creationId xmlns:a16="http://schemas.microsoft.com/office/drawing/2014/main" id="{09DA7754-0F51-FE07-C7D9-C150D38BC62B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955" y="1274125"/>
            <a:ext cx="1746504" cy="174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4BD4F-4512-E31B-8E8C-D2FD822BB020}"/>
              </a:ext>
            </a:extLst>
          </p:cNvPr>
          <p:cNvSpPr txBox="1"/>
          <p:nvPr/>
        </p:nvSpPr>
        <p:spPr>
          <a:xfrm>
            <a:off x="2929576" y="52418"/>
            <a:ext cx="722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Profit is better than wages – Jim </a:t>
            </a:r>
            <a:r>
              <a:rPr lang="en-US" sz="2800" b="1" dirty="0" err="1"/>
              <a:t>Rohn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F1DAE-6395-751E-5273-4D52DAA189C3}"/>
              </a:ext>
            </a:extLst>
          </p:cNvPr>
          <p:cNvSpPr txBox="1"/>
          <p:nvPr/>
        </p:nvSpPr>
        <p:spPr>
          <a:xfrm>
            <a:off x="4166553" y="5694806"/>
            <a:ext cx="4689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Earn up to $450.00 on each Retail Sale</a:t>
            </a:r>
          </a:p>
          <a:p>
            <a:r>
              <a:rPr lang="en-US" b="1" dirty="0"/>
              <a:t>1 sale weekly = $23,400 annual!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6976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943035-D68B-E617-F253-7F261F5277B7}"/>
              </a:ext>
            </a:extLst>
          </p:cNvPr>
          <p:cNvSpPr/>
          <p:nvPr/>
        </p:nvSpPr>
        <p:spPr>
          <a:xfrm>
            <a:off x="566350" y="1274125"/>
            <a:ext cx="11059299" cy="4003845"/>
          </a:xfrm>
          <a:prstGeom prst="rect">
            <a:avLst/>
          </a:prstGeom>
          <a:solidFill>
            <a:srgbClr val="C8D6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DD418-BF75-58F5-32BA-D2ECF29749DC}"/>
              </a:ext>
            </a:extLst>
          </p:cNvPr>
          <p:cNvSpPr txBox="1"/>
          <p:nvPr/>
        </p:nvSpPr>
        <p:spPr>
          <a:xfrm>
            <a:off x="566350" y="580767"/>
            <a:ext cx="1095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BentonSans Medium" panose="02000503000000020004" pitchFamily="2" charset="77"/>
              </a:rPr>
              <a:t>Vollara</a:t>
            </a:r>
            <a:r>
              <a:rPr lang="en-US" sz="2800" dirty="0">
                <a:effectLst/>
                <a:latin typeface="BentonSans Medium" panose="02000503000000020004" pitchFamily="2" charset="77"/>
              </a:rPr>
              <a:t> Air &amp; Surface Pro XL* Pricing </a:t>
            </a:r>
            <a:r>
              <a:rPr lang="en-US" dirty="0">
                <a:effectLst/>
                <a:latin typeface="BentonSans Book" panose="02000503000000020004" pitchFamily="2" charset="77"/>
              </a:rPr>
              <a:t>(exclusive for </a:t>
            </a:r>
            <a:r>
              <a:rPr lang="en-US" dirty="0" err="1">
                <a:effectLst/>
                <a:latin typeface="BentonSans Book" panose="02000503000000020004" pitchFamily="2" charset="77"/>
              </a:rPr>
              <a:t>Vollara</a:t>
            </a:r>
            <a:r>
              <a:rPr lang="en-US" dirty="0">
                <a:effectLst/>
                <a:latin typeface="BentonSans Book" panose="02000503000000020004" pitchFamily="2" charset="77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2F76B8-5DEE-870B-6215-C014E5E2BC4C}"/>
              </a:ext>
            </a:extLst>
          </p:cNvPr>
          <p:cNvCxnSpPr>
            <a:cxnSpLocks/>
          </p:cNvCxnSpPr>
          <p:nvPr/>
        </p:nvCxnSpPr>
        <p:spPr>
          <a:xfrm>
            <a:off x="566352" y="6447371"/>
            <a:ext cx="11059297" cy="0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DC2E2DC6-FC00-B81A-05E0-DDAADA03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459" y="5808894"/>
            <a:ext cx="1184191" cy="468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F0DA55-1F45-9036-F73B-CFF279D0172A}"/>
              </a:ext>
            </a:extLst>
          </p:cNvPr>
          <p:cNvSpPr txBox="1"/>
          <p:nvPr/>
        </p:nvSpPr>
        <p:spPr>
          <a:xfrm>
            <a:off x="922610" y="3641034"/>
            <a:ext cx="3243942" cy="10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-$1,499.99 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dirty="0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 ASP XL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00772 | $599.99 | 350 PV </a:t>
            </a:r>
          </a:p>
        </p:txBody>
      </p:sp>
      <p:pic>
        <p:nvPicPr>
          <p:cNvPr id="10" name="Picture 9" descr="A picture containing text, electronics, electronic device, screenshot&#10;&#10;Description automatically generated">
            <a:extLst>
              <a:ext uri="{FF2B5EF4-FFF2-40B4-BE49-F238E27FC236}">
                <a16:creationId xmlns:a16="http://schemas.microsoft.com/office/drawing/2014/main" id="{8B15056D-BA45-284E-B296-6F3434311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86" y="1850476"/>
            <a:ext cx="1628709" cy="1840365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E9BBC-964A-A314-2B19-DED4741FA877}"/>
              </a:ext>
            </a:extLst>
          </p:cNvPr>
          <p:cNvSpPr txBox="1"/>
          <p:nvPr/>
        </p:nvSpPr>
        <p:spPr>
          <a:xfrm>
            <a:off x="4532709" y="3641034"/>
            <a:ext cx="3243942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New MSRP -$4,499.97 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dirty="0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 ASP XL 3 Pack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9981446 | $1,734.97 | 1000 PV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$150.00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entonSans Book" panose="02000503000000020004" pitchFamily="2" charset="77"/>
              </a:rPr>
              <a:t>$570.32 in 3 unit Success Pack</a:t>
            </a: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B30475-C524-3668-FC96-F1C0A9A0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32709" y="1939145"/>
            <a:ext cx="1772155" cy="1705994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4EDC75-8D2E-01B2-38FA-B89684F18D5C}"/>
              </a:ext>
            </a:extLst>
          </p:cNvPr>
          <p:cNvSpPr txBox="1"/>
          <p:nvPr/>
        </p:nvSpPr>
        <p:spPr>
          <a:xfrm>
            <a:off x="8332813" y="3641034"/>
            <a:ext cx="3243942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New MSRP -$7,499.95 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dirty="0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 ASP XL 5 Pack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9981448 | $2,749.95 | 1500 PV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$200.00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entonSans Book" panose="02000503000000020004" pitchFamily="2" charset="77"/>
              </a:rPr>
              <a:t>$549.99 in 5 unit Builder Success Pack</a:t>
            </a: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465B7F-804C-DF89-0987-34FB0AC6BB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68439" y="1939145"/>
            <a:ext cx="1772154" cy="1705994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C0A4B7-146A-A45C-088F-4B805770E601}"/>
              </a:ext>
            </a:extLst>
          </p:cNvPr>
          <p:cNvCxnSpPr>
            <a:cxnSpLocks/>
          </p:cNvCxnSpPr>
          <p:nvPr/>
        </p:nvCxnSpPr>
        <p:spPr>
          <a:xfrm>
            <a:off x="3645725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C4C9E8-72C9-7155-9043-856AFE0E3EEB}"/>
              </a:ext>
            </a:extLst>
          </p:cNvPr>
          <p:cNvCxnSpPr>
            <a:cxnSpLocks/>
          </p:cNvCxnSpPr>
          <p:nvPr/>
        </p:nvCxnSpPr>
        <p:spPr>
          <a:xfrm>
            <a:off x="7707086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77AE3F-F27C-5B1C-27FA-665BFFD2E05A}"/>
              </a:ext>
            </a:extLst>
          </p:cNvPr>
          <p:cNvSpPr txBox="1"/>
          <p:nvPr/>
        </p:nvSpPr>
        <p:spPr>
          <a:xfrm>
            <a:off x="566350" y="5515076"/>
            <a:ext cx="10956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BentonSans Medium" panose="02000503000000020004" pitchFamily="2" charset="77"/>
              </a:rPr>
              <a:t>*CARB Certified</a:t>
            </a:r>
            <a:endParaRPr lang="en-US" sz="1200" dirty="0">
              <a:effectLst/>
              <a:latin typeface="BentonSans Book" panose="02000503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F0C58-AB24-332E-63C1-12B78862D41A}"/>
              </a:ext>
            </a:extLst>
          </p:cNvPr>
          <p:cNvSpPr txBox="1"/>
          <p:nvPr/>
        </p:nvSpPr>
        <p:spPr>
          <a:xfrm>
            <a:off x="2719903" y="5347027"/>
            <a:ext cx="701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Our most profitable home and office unit – up to $950.00 profit per unit</a:t>
            </a:r>
          </a:p>
          <a:p>
            <a:r>
              <a:rPr lang="en-US" b="1" dirty="0"/>
              <a:t>1 sale per week = nearly $50,000 annual! 1 per month = $11,400 annual</a:t>
            </a:r>
          </a:p>
        </p:txBody>
      </p:sp>
    </p:spTree>
    <p:extLst>
      <p:ext uri="{BB962C8B-B14F-4D97-AF65-F5344CB8AC3E}">
        <p14:creationId xmlns:p14="http://schemas.microsoft.com/office/powerpoint/2010/main" val="4131393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B99A68-6FD8-42CB-9E21-2F24BF3B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8" y="-244617"/>
            <a:ext cx="12324015" cy="7187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8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Arial Black" panose="020B0A04020102020204" pitchFamily="34" charset="0"/>
              </a:rPr>
              <a:t>You can build a Wholesale Team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Beginner</a:t>
            </a:r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Gold</a:t>
            </a:r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 Executive</a:t>
            </a:r>
          </a:p>
          <a:p>
            <a:pPr marL="0" indent="0" algn="ctr">
              <a:buNone/>
            </a:pPr>
            <a:r>
              <a:rPr lang="en-US" b="1" dirty="0">
                <a:latin typeface="Arial Black" panose="020B0A04020102020204" pitchFamily="34" charset="0"/>
                <a:cs typeface="Arial" panose="020B0604020202020204" pitchFamily="34" charset="0"/>
              </a:rPr>
              <a:t>Conducting business at same price you pay</a:t>
            </a:r>
            <a:endParaRPr lang="en-US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Customers, Retailers, Bronze &amp; Silver Executives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Example: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Generating 10,000 Team Volume /Month (under 30 ASP XL or 7 ASP XL packs)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up to 35% (average 20%) = $2000 /mo. =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$ 24,000 /year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$600 Executive Car Bonus /mo. =	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	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7,200 /year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Personal Retail Sale Monthly = 				</a:t>
            </a:r>
            <a:r>
              <a:rPr lang="en-US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11,400  /year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$42,600 Annual PT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	    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ACA50-7030-4D0B-A7DE-58542D51C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56" y="4967327"/>
            <a:ext cx="1534258" cy="1699930"/>
          </a:xfrm>
          <a:prstGeom prst="rect">
            <a:avLst/>
          </a:prstGeom>
        </p:spPr>
      </p:pic>
      <p:pic>
        <p:nvPicPr>
          <p:cNvPr id="5" name="Picture 4" descr="A person in a suit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01DD68AD-45FE-4A35-95DA-3A4910577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48" y="3354731"/>
            <a:ext cx="1863296" cy="3312526"/>
          </a:xfrm>
          <a:prstGeom prst="rect">
            <a:avLst/>
          </a:prstGeom>
        </p:spPr>
      </p:pic>
      <p:pic>
        <p:nvPicPr>
          <p:cNvPr id="6" name="Picture 5" descr="A person and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4F522030-94B3-42AB-A754-ADE2E0D6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273317" y="4316720"/>
            <a:ext cx="2034018" cy="2350537"/>
          </a:xfrm>
          <a:prstGeom prst="rect">
            <a:avLst/>
          </a:prstGeom>
        </p:spPr>
      </p:pic>
      <p:pic>
        <p:nvPicPr>
          <p:cNvPr id="8" name="Picture 7" descr="A white box with a blue circle and buttons&#10;&#10;Description automatically generated">
            <a:extLst>
              <a:ext uri="{FF2B5EF4-FFF2-40B4-BE49-F238E27FC236}">
                <a16:creationId xmlns:a16="http://schemas.microsoft.com/office/drawing/2014/main" id="{B125ED25-57D9-332B-DD7B-404B44E10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31" y="4765729"/>
            <a:ext cx="1863296" cy="21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B99A68-6FD8-42CB-9E21-2F24BF3B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8" y="-244617"/>
            <a:ext cx="12324015" cy="7187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8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1"/>
                </a:solidFill>
                <a:latin typeface="Arial Black" panose="020B0A04020102020204" pitchFamily="34" charset="0"/>
              </a:rPr>
              <a:t>A more mature </a:t>
            </a:r>
            <a:r>
              <a:rPr lang="en-US" b="1" dirty="0">
                <a:solidFill>
                  <a:schemeClr val="accent4"/>
                </a:solidFill>
                <a:latin typeface="Arial Black" panose="020B0A04020102020204" pitchFamily="34" charset="0"/>
              </a:rPr>
              <a:t>Gold</a:t>
            </a:r>
            <a:r>
              <a:rPr lang="en-US" sz="28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 Wholesale Team</a:t>
            </a:r>
            <a:endParaRPr lang="en-US" sz="2800" b="1" dirty="0">
              <a:solidFill>
                <a:schemeClr val="accent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Customers, Retailers, Bronze &amp; Silver Executives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Example: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Generating 25,000 Team Volume /Month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14 - 5 packs on entire personal team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– 3 packs on entire personal team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on Subscribe and Save on entire personal team</a:t>
            </a:r>
          </a:p>
          <a:p>
            <a:pPr marL="0" indent="0">
              <a:buNone/>
            </a:pPr>
            <a:endParaRPr lang="en-US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up to 35% (average 20%) = $5,000 /mo. =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$ 60,000 /year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$600 Executive Car Bonus /mo. =	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	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7,200 /year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a VIP Trip =	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                    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10,000 /year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$1,000 Executive VIP Bonus Boost /mo. = 	      12,000 /year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Earn up to $10,000 monthly by building big $120,000 annual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You earn Fast Start Bonuses =		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 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     15,000 /year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				   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$104,200 /year</a:t>
            </a: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ACA50-7030-4D0B-A7DE-58542D51C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988" y="1729070"/>
            <a:ext cx="1534258" cy="1699930"/>
          </a:xfrm>
          <a:prstGeom prst="rect">
            <a:avLst/>
          </a:prstGeom>
        </p:spPr>
      </p:pic>
      <p:pic>
        <p:nvPicPr>
          <p:cNvPr id="5" name="Picture 4" descr="A person in a suit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01DD68AD-45FE-4A35-95DA-3A4910577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704" y="307370"/>
            <a:ext cx="1863296" cy="3312526"/>
          </a:xfrm>
          <a:prstGeom prst="rect">
            <a:avLst/>
          </a:prstGeom>
        </p:spPr>
      </p:pic>
      <p:pic>
        <p:nvPicPr>
          <p:cNvPr id="6" name="Picture 5" descr="A person and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4F522030-94B3-42AB-A754-ADE2E0D6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157982" y="3924200"/>
            <a:ext cx="2034018" cy="2350537"/>
          </a:xfrm>
          <a:prstGeom prst="rect">
            <a:avLst/>
          </a:prstGeom>
        </p:spPr>
      </p:pic>
      <p:pic>
        <p:nvPicPr>
          <p:cNvPr id="8" name="Picture 7" descr="A white box with a blue circle and buttons&#10;&#10;Description automatically generated">
            <a:extLst>
              <a:ext uri="{FF2B5EF4-FFF2-40B4-BE49-F238E27FC236}">
                <a16:creationId xmlns:a16="http://schemas.microsoft.com/office/drawing/2014/main" id="{27BA7D88-AF20-A625-8309-E91801232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05" y="1464681"/>
            <a:ext cx="1909446" cy="21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7DBC5-D3A2-4ABD-A133-2E6E08AC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Five Year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3B09-AF8E-4A17-B001-8223C1A83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793855"/>
            <a:ext cx="6865015" cy="497969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b="1" dirty="0"/>
              <a:t>Build Multiple </a:t>
            </a:r>
            <a:r>
              <a:rPr lang="en-US" sz="1400" b="1" u="sng" dirty="0"/>
              <a:t> Business Centers </a:t>
            </a:r>
            <a:r>
              <a:rPr lang="en-US" sz="1400" b="1" dirty="0"/>
              <a:t>Generating  25,000 Team Volume</a:t>
            </a:r>
          </a:p>
          <a:p>
            <a:endParaRPr lang="en-US" sz="1400" b="1" dirty="0"/>
          </a:p>
          <a:p>
            <a:r>
              <a:rPr lang="en-US" sz="1400" b="1" dirty="0"/>
              <a:t>Mike and Nata Helped 10 become GOLD Executives averaging over </a:t>
            </a:r>
          </a:p>
          <a:p>
            <a:r>
              <a:rPr lang="en-US" sz="1400" b="1" dirty="0"/>
              <a:t>25,000 Team Volume – Mike and Nata’s first generation business centers</a:t>
            </a:r>
          </a:p>
          <a:p>
            <a:pPr marL="0" indent="0">
              <a:buNone/>
            </a:pPr>
            <a:endParaRPr lang="en-US" sz="1400" b="1" dirty="0"/>
          </a:p>
          <a:p>
            <a:pPr lvl="1"/>
            <a:r>
              <a:rPr lang="en-US" sz="1400" b="1" dirty="0"/>
              <a:t>Michael and Jennie Gonzalez  - Oceanside Ca</a:t>
            </a:r>
          </a:p>
          <a:p>
            <a:pPr lvl="1"/>
            <a:r>
              <a:rPr lang="en-US" sz="1400" b="1" dirty="0"/>
              <a:t>Keith and Jan Jones - Minnesota</a:t>
            </a:r>
          </a:p>
          <a:p>
            <a:pPr lvl="1"/>
            <a:r>
              <a:rPr lang="en-US" sz="1400" b="1" dirty="0"/>
              <a:t>Robia Turner and Heather Jackson - Tennessee</a:t>
            </a:r>
          </a:p>
          <a:p>
            <a:pPr lvl="1"/>
            <a:r>
              <a:rPr lang="en-US" sz="1400" b="1" dirty="0"/>
              <a:t>New Jersey Tom</a:t>
            </a:r>
          </a:p>
          <a:p>
            <a:pPr lvl="1"/>
            <a:r>
              <a:rPr lang="en-US" sz="1400" b="1" dirty="0"/>
              <a:t>Taylor and Greg Gray Pa</a:t>
            </a:r>
          </a:p>
          <a:p>
            <a:pPr lvl="1"/>
            <a:r>
              <a:rPr lang="en-US" sz="1400" b="1" dirty="0"/>
              <a:t>Abe Silos  South Carolina</a:t>
            </a:r>
          </a:p>
          <a:p>
            <a:pPr lvl="1"/>
            <a:r>
              <a:rPr lang="en-US" sz="1400" b="1" dirty="0"/>
              <a:t>Enrique Muniz Florida</a:t>
            </a:r>
          </a:p>
          <a:p>
            <a:pPr lvl="1"/>
            <a:r>
              <a:rPr lang="en-US" sz="1400" b="1" dirty="0"/>
              <a:t>Pastor Eric </a:t>
            </a:r>
            <a:r>
              <a:rPr lang="en-US" sz="1400" b="1" dirty="0" err="1"/>
              <a:t>Gonyon</a:t>
            </a:r>
            <a:r>
              <a:rPr lang="en-US" sz="1400" b="1" dirty="0"/>
              <a:t> Florida</a:t>
            </a:r>
          </a:p>
          <a:p>
            <a:pPr lvl="1"/>
            <a:r>
              <a:rPr lang="en-US" sz="1400" b="1" dirty="0"/>
              <a:t>Phil Johnson Wisconsin</a:t>
            </a:r>
          </a:p>
          <a:p>
            <a:pPr lvl="1"/>
            <a:r>
              <a:rPr lang="en-US" sz="1400" b="1" dirty="0"/>
              <a:t>Ryan Allaire Minnesota</a:t>
            </a:r>
          </a:p>
          <a:p>
            <a:pPr marL="0" indent="0">
              <a:buNone/>
            </a:pPr>
            <a:r>
              <a:rPr lang="en-US" sz="1400" b="1" dirty="0"/>
              <a:t>	Earn 15% x 25,000 x 8 =      $37,500.00 per month</a:t>
            </a:r>
          </a:p>
          <a:p>
            <a:pPr marL="0" indent="0">
              <a:buNone/>
            </a:pPr>
            <a:r>
              <a:rPr lang="en-US" sz="1400" b="1" dirty="0"/>
              <a:t>	250,000 team volume (has reached 2,000,000 in one month) *maintain 12,000 team 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Earn up to five levels deep</a:t>
            </a:r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endParaRPr lang="en-US" sz="900" b="1" dirty="0"/>
          </a:p>
          <a:p>
            <a:pPr marL="0" indent="0">
              <a:buNone/>
            </a:pPr>
            <a:endParaRPr lang="en-US" sz="900" b="1" dirty="0"/>
          </a:p>
        </p:txBody>
      </p:sp>
      <p:pic>
        <p:nvPicPr>
          <p:cNvPr id="4" name="Picture 3" descr="A black box with blue lights&#10;&#10;Description automatically generated with low confidence">
            <a:extLst>
              <a:ext uri="{FF2B5EF4-FFF2-40B4-BE49-F238E27FC236}">
                <a16:creationId xmlns:a16="http://schemas.microsoft.com/office/drawing/2014/main" id="{32535BD8-5F8E-4364-854B-8B0D70C83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4" r="-4" b="29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2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">
            <a:extLst>
              <a:ext uri="{FF2B5EF4-FFF2-40B4-BE49-F238E27FC236}">
                <a16:creationId xmlns:a16="http://schemas.microsoft.com/office/drawing/2014/main" id="{999AB034-BA90-6B62-E1EE-EB27D139B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39" y="0"/>
            <a:ext cx="8240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25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ter, outdoor, aquatic mammal&#10;&#10;Description automatically generated">
            <a:extLst>
              <a:ext uri="{FF2B5EF4-FFF2-40B4-BE49-F238E27FC236}">
                <a16:creationId xmlns:a16="http://schemas.microsoft.com/office/drawing/2014/main" id="{F1CD6978-3661-1F84-2753-A372E325D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1" y="457200"/>
            <a:ext cx="64957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378C-22A3-463B-A081-FDAE458E8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99" y="133165"/>
            <a:ext cx="8920173" cy="16386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  <a:t>Welcome to Vollara</a:t>
            </a:r>
            <a:b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  <a:t>America’s Company</a:t>
            </a:r>
            <a:b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  <a:cs typeface="Arial" panose="020B0604020202020204" pitchFamily="34" charset="0"/>
              </a:rPr>
              <a:t>A Major US Corporation helping to reopen America and The World</a:t>
            </a:r>
            <a:b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5E84BF-CFAD-4443-80F7-2715CF5F5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546940"/>
            <a:ext cx="5777883" cy="1323439"/>
          </a:xfrm>
        </p:spPr>
        <p:txBody>
          <a:bodyPr anchor="ctr">
            <a:no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World Headquarters:  Dallas, Texas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500,000 sq. ft. Manufacturing Plant: Bristol, Virginia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2CA01-2991-496B-8D73-E90B39110484}"/>
              </a:ext>
            </a:extLst>
          </p:cNvPr>
          <p:cNvGrpSpPr/>
          <p:nvPr/>
        </p:nvGrpSpPr>
        <p:grpSpPr>
          <a:xfrm>
            <a:off x="6960094" y="2089258"/>
            <a:ext cx="4941117" cy="5310554"/>
            <a:chOff x="6964954" y="2352084"/>
            <a:chExt cx="3008313" cy="4142123"/>
          </a:xfrm>
        </p:grpSpPr>
        <p:pic>
          <p:nvPicPr>
            <p:cNvPr id="6" name="Shape 151" descr="Lincoln Ctr Bldg Photo.jpg">
              <a:extLst>
                <a:ext uri="{FF2B5EF4-FFF2-40B4-BE49-F238E27FC236}">
                  <a16:creationId xmlns:a16="http://schemas.microsoft.com/office/drawing/2014/main" id="{B44A8404-6B20-44D4-A64A-28310DDB726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15023"/>
            <a:stretch/>
          </p:blipFill>
          <p:spPr>
            <a:xfrm>
              <a:off x="7307855" y="2352084"/>
              <a:ext cx="2286000" cy="1500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52" descr="Bristol Building1.jpg">
              <a:extLst>
                <a:ext uri="{FF2B5EF4-FFF2-40B4-BE49-F238E27FC236}">
                  <a16:creationId xmlns:a16="http://schemas.microsoft.com/office/drawing/2014/main" id="{14E4D6B8-3D23-4993-AAD7-2C883C17487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16547"/>
            <a:stretch/>
          </p:blipFill>
          <p:spPr>
            <a:xfrm>
              <a:off x="7307855" y="4423826"/>
              <a:ext cx="2359025" cy="1564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153">
              <a:extLst>
                <a:ext uri="{FF2B5EF4-FFF2-40B4-BE49-F238E27FC236}">
                  <a16:creationId xmlns:a16="http://schemas.microsoft.com/office/drawing/2014/main" id="{EA4A18D1-7740-4CEF-A009-03A3B152482B}"/>
                </a:ext>
              </a:extLst>
            </p:cNvPr>
            <p:cNvSpPr txBox="1"/>
            <p:nvPr/>
          </p:nvSpPr>
          <p:spPr>
            <a:xfrm>
              <a:off x="6964954" y="3923689"/>
              <a:ext cx="29718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Corporate World Headquarters </a:t>
              </a:r>
              <a:endParaRPr sz="3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Dallas, Texas</a:t>
              </a:r>
              <a:endParaRPr sz="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hape 154">
              <a:extLst>
                <a:ext uri="{FF2B5EF4-FFF2-40B4-BE49-F238E27FC236}">
                  <a16:creationId xmlns:a16="http://schemas.microsoft.com/office/drawing/2014/main" id="{0B64C766-C3A1-48F0-A6DF-51ED5A37ADF2}"/>
                </a:ext>
              </a:extLst>
            </p:cNvPr>
            <p:cNvSpPr txBox="1"/>
            <p:nvPr/>
          </p:nvSpPr>
          <p:spPr>
            <a:xfrm>
              <a:off x="7001467" y="6065582"/>
              <a:ext cx="2971800" cy="428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Manufacturing Facility</a:t>
              </a:r>
              <a:endParaRPr sz="3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00" dirty="0">
                  <a:solidFill>
                    <a:srgbClr val="425968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Bristol, Virginia</a:t>
              </a:r>
              <a:endParaRPr sz="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ember3969" descr="Aerus Holdings, L.L.C.">
            <a:hlinkClick r:id="rId4"/>
            <a:extLst>
              <a:ext uri="{FF2B5EF4-FFF2-40B4-BE49-F238E27FC236}">
                <a16:creationId xmlns:a16="http://schemas.microsoft.com/office/drawing/2014/main" id="{F2ABE4FC-800C-4884-9802-D79F26599F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CC9B3-3B8C-47CB-8FB3-6679FED6CA24}"/>
              </a:ext>
            </a:extLst>
          </p:cNvPr>
          <p:cNvSpPr txBox="1"/>
          <p:nvPr/>
        </p:nvSpPr>
        <p:spPr>
          <a:xfrm>
            <a:off x="2428042" y="1771828"/>
            <a:ext cx="45920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Urso – Chairman and CEO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ActivePure Technologies, LLC</a:t>
            </a:r>
          </a:p>
        </p:txBody>
      </p:sp>
      <p:pic>
        <p:nvPicPr>
          <p:cNvPr id="13" name="Picture 12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E60C9DD9-CB13-4EAE-B6AF-FE298B9A7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1" y="1055866"/>
            <a:ext cx="1799582" cy="2373133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7AD0B909-318F-4A65-82E0-78F4B90BE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84" y="1059411"/>
            <a:ext cx="389899" cy="503059"/>
          </a:xfrm>
          <a:prstGeom prst="rect">
            <a:avLst/>
          </a:prstGeom>
        </p:spPr>
      </p:pic>
      <p:pic>
        <p:nvPicPr>
          <p:cNvPr id="10" name="Picture 9" descr="A picture containing outdoor, sky, cloud, building&#10;&#10;Description automatically generated">
            <a:extLst>
              <a:ext uri="{FF2B5EF4-FFF2-40B4-BE49-F238E27FC236}">
                <a16:creationId xmlns:a16="http://schemas.microsoft.com/office/drawing/2014/main" id="{088464BE-2F78-F70C-3F88-DD43B7CDF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30" y="4378956"/>
            <a:ext cx="3234375" cy="2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99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drawing">
            <a:extLst>
              <a:ext uri="{FF2B5EF4-FFF2-40B4-BE49-F238E27FC236}">
                <a16:creationId xmlns:a16="http://schemas.microsoft.com/office/drawing/2014/main" id="{0F484DBF-227A-F205-9553-2B114F07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13" y="60960"/>
            <a:ext cx="9519664" cy="679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66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C557-8CC8-30EB-E57C-751D3EDD9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en-US" sz="3300" dirty="0"/>
              <a:t>Introducing The Gateway Giveaway 4 Free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D141F-810B-5B9E-BA77-960A4B33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719532"/>
            <a:ext cx="4492454" cy="264092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1500" dirty="0"/>
              <a:t>First of its kind in history</a:t>
            </a:r>
          </a:p>
          <a:p>
            <a:r>
              <a:rPr lang="en-US" sz="1500" dirty="0"/>
              <a:t>Free 1</a:t>
            </a:r>
            <a:r>
              <a:rPr lang="en-US" sz="1500" baseline="30000" dirty="0"/>
              <a:t>st</a:t>
            </a:r>
            <a:r>
              <a:rPr lang="en-US" sz="1500" dirty="0"/>
              <a:t> month supply of one product</a:t>
            </a:r>
          </a:p>
          <a:p>
            <a:r>
              <a:rPr lang="en-US" sz="1500" dirty="0"/>
              <a:t>Free shipping</a:t>
            </a:r>
          </a:p>
          <a:p>
            <a:r>
              <a:rPr lang="en-US" sz="1500" dirty="0"/>
              <a:t>Sales Tax paid by Company</a:t>
            </a:r>
          </a:p>
          <a:p>
            <a:r>
              <a:rPr lang="en-US" sz="1500" dirty="0"/>
              <a:t>$10 customer acquisition bonus for each one</a:t>
            </a:r>
          </a:p>
          <a:p>
            <a:r>
              <a:rPr lang="en-US" sz="1500" dirty="0"/>
              <a:t>Giveaway 50 by end of year and receive 1oz  </a:t>
            </a:r>
          </a:p>
          <a:p>
            <a:pPr marL="0" indent="0">
              <a:buNone/>
            </a:pPr>
            <a:r>
              <a:rPr lang="en-US" sz="1500" dirty="0"/>
              <a:t>     Gold Bar! </a:t>
            </a:r>
          </a:p>
          <a:p>
            <a:r>
              <a:rPr lang="en-US" sz="1500" dirty="0"/>
              <a:t>The Ultimate client acquisition program</a:t>
            </a:r>
          </a:p>
          <a:p>
            <a:pPr marL="0" indent="0">
              <a:buNone/>
            </a:pPr>
            <a:r>
              <a:rPr lang="en-US" sz="1500" dirty="0"/>
              <a:t> </a:t>
            </a:r>
          </a:p>
          <a:p>
            <a:endParaRPr lang="en-US" sz="1500" dirty="0"/>
          </a:p>
        </p:txBody>
      </p:sp>
      <p:pic>
        <p:nvPicPr>
          <p:cNvPr id="9" name="Picture 8" descr="A box of vitamins&#10;&#10;Description automatically generated">
            <a:extLst>
              <a:ext uri="{FF2B5EF4-FFF2-40B4-BE49-F238E27FC236}">
                <a16:creationId xmlns:a16="http://schemas.microsoft.com/office/drawing/2014/main" id="{22C4B3C7-6B5C-BE00-4C8F-6BAD88C0E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8" r="-5" b="11888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727AC3-7D50-16E8-12D6-EDDBD8A93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r="23574" b="-2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bottle&#10;&#10;Description automatically generated">
            <a:extLst>
              <a:ext uri="{FF2B5EF4-FFF2-40B4-BE49-F238E27FC236}">
                <a16:creationId xmlns:a16="http://schemas.microsoft.com/office/drawing/2014/main" id="{029E0ABC-5021-CB15-905A-C46627897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2" r="1" b="31340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1" name="Picture 10" descr="A white box with green text&#10;&#10;Description automatically generated">
            <a:extLst>
              <a:ext uri="{FF2B5EF4-FFF2-40B4-BE49-F238E27FC236}">
                <a16:creationId xmlns:a16="http://schemas.microsoft.com/office/drawing/2014/main" id="{C3623535-F89F-7228-64FA-A4D5B3FDDC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6" r="5" b="15567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7" name="Picture 6" descr="A box of ketone energy supplements&#10;&#10;Description automatically generated">
            <a:extLst>
              <a:ext uri="{FF2B5EF4-FFF2-40B4-BE49-F238E27FC236}">
                <a16:creationId xmlns:a16="http://schemas.microsoft.com/office/drawing/2014/main" id="{DDC5AEFB-4280-2DBE-FCA0-5F5BAB1CF0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5694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943035-D68B-E617-F253-7F261F5277B7}"/>
              </a:ext>
            </a:extLst>
          </p:cNvPr>
          <p:cNvSpPr/>
          <p:nvPr/>
        </p:nvSpPr>
        <p:spPr>
          <a:xfrm>
            <a:off x="566350" y="1274125"/>
            <a:ext cx="11059299" cy="4003845"/>
          </a:xfrm>
          <a:prstGeom prst="rect">
            <a:avLst/>
          </a:prstGeom>
          <a:solidFill>
            <a:srgbClr val="C8D6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DD418-BF75-58F5-32BA-D2ECF29749DC}"/>
              </a:ext>
            </a:extLst>
          </p:cNvPr>
          <p:cNvSpPr txBox="1"/>
          <p:nvPr/>
        </p:nvSpPr>
        <p:spPr>
          <a:xfrm>
            <a:off x="566350" y="580767"/>
            <a:ext cx="1095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BentonSans Medium" panose="02000503000000020004" pitchFamily="2" charset="77"/>
              </a:rPr>
              <a:t>Vollara</a:t>
            </a:r>
            <a:r>
              <a:rPr lang="en-US" sz="2800" dirty="0">
                <a:effectLst/>
                <a:latin typeface="BentonSans Medium" panose="02000503000000020004" pitchFamily="2" charset="77"/>
              </a:rPr>
              <a:t> Air &amp; Surface Pro XL* Pricing </a:t>
            </a:r>
            <a:r>
              <a:rPr lang="en-US" dirty="0">
                <a:effectLst/>
                <a:latin typeface="BentonSans Book" panose="02000503000000020004" pitchFamily="2" charset="77"/>
              </a:rPr>
              <a:t>(exclusive for </a:t>
            </a:r>
            <a:r>
              <a:rPr lang="en-US" dirty="0" err="1">
                <a:effectLst/>
                <a:latin typeface="BentonSans Book" panose="02000503000000020004" pitchFamily="2" charset="77"/>
              </a:rPr>
              <a:t>Vollara</a:t>
            </a:r>
            <a:r>
              <a:rPr lang="en-US" dirty="0">
                <a:effectLst/>
                <a:latin typeface="BentonSans Book" panose="02000503000000020004" pitchFamily="2" charset="77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2F76B8-5DEE-870B-6215-C014E5E2BC4C}"/>
              </a:ext>
            </a:extLst>
          </p:cNvPr>
          <p:cNvCxnSpPr>
            <a:cxnSpLocks/>
          </p:cNvCxnSpPr>
          <p:nvPr/>
        </p:nvCxnSpPr>
        <p:spPr>
          <a:xfrm>
            <a:off x="566352" y="6447371"/>
            <a:ext cx="11059297" cy="0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DC2E2DC6-FC00-B81A-05E0-DDAADA03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459" y="5808894"/>
            <a:ext cx="1184191" cy="468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F0DA55-1F45-9036-F73B-CFF279D0172A}"/>
              </a:ext>
            </a:extLst>
          </p:cNvPr>
          <p:cNvSpPr txBox="1"/>
          <p:nvPr/>
        </p:nvSpPr>
        <p:spPr>
          <a:xfrm>
            <a:off x="922610" y="3641034"/>
            <a:ext cx="3243942" cy="10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-$1,499.99 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dirty="0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 ASP XL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00772 | $599.99 | 350 PV </a:t>
            </a:r>
          </a:p>
        </p:txBody>
      </p:sp>
      <p:pic>
        <p:nvPicPr>
          <p:cNvPr id="10" name="Picture 9" descr="A picture containing text, electronics, electronic device, screenshot&#10;&#10;Description automatically generated">
            <a:extLst>
              <a:ext uri="{FF2B5EF4-FFF2-40B4-BE49-F238E27FC236}">
                <a16:creationId xmlns:a16="http://schemas.microsoft.com/office/drawing/2014/main" id="{8B15056D-BA45-284E-B296-6F3434311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86" y="1850476"/>
            <a:ext cx="1628709" cy="1840365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5E9BBC-964A-A314-2B19-DED4741FA877}"/>
              </a:ext>
            </a:extLst>
          </p:cNvPr>
          <p:cNvSpPr txBox="1"/>
          <p:nvPr/>
        </p:nvSpPr>
        <p:spPr>
          <a:xfrm>
            <a:off x="4532709" y="3641034"/>
            <a:ext cx="3243942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New MSRP -$4,499.97 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dirty="0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 ASP XL 3 Pack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9981446 | $1,734.97 | 1000 PV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$150.00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entonSans Book" panose="02000503000000020004" pitchFamily="2" charset="77"/>
              </a:rPr>
              <a:t>$570.32 in 3 unit Success Pack</a:t>
            </a: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B30475-C524-3668-FC96-F1C0A9A0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32709" y="1939145"/>
            <a:ext cx="1772155" cy="1705994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4EDC75-8D2E-01B2-38FA-B89684F18D5C}"/>
              </a:ext>
            </a:extLst>
          </p:cNvPr>
          <p:cNvSpPr txBox="1"/>
          <p:nvPr/>
        </p:nvSpPr>
        <p:spPr>
          <a:xfrm>
            <a:off x="8332813" y="3641034"/>
            <a:ext cx="3243942" cy="16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New MSRP -$7,499.95 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dirty="0">
                <a:solidFill>
                  <a:srgbClr val="1A428A"/>
                </a:solidFill>
                <a:effectLst/>
                <a:latin typeface="BentonSans Book" panose="02000503000000020004" pitchFamily="2" charset="77"/>
              </a:rPr>
              <a:t> ASP XL 5 Pack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9981448 | $2,749.95 | 1500 PV 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$200.00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entonSans Book" panose="02000503000000020004" pitchFamily="2" charset="77"/>
              </a:rPr>
              <a:t>$549.99 in 5 unit Builder Success Pack</a:t>
            </a:r>
            <a:r>
              <a:rPr lang="en-US" sz="14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465B7F-804C-DF89-0987-34FB0AC6BB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68439" y="1939145"/>
            <a:ext cx="1772154" cy="1705994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C0A4B7-146A-A45C-088F-4B805770E601}"/>
              </a:ext>
            </a:extLst>
          </p:cNvPr>
          <p:cNvCxnSpPr>
            <a:cxnSpLocks/>
          </p:cNvCxnSpPr>
          <p:nvPr/>
        </p:nvCxnSpPr>
        <p:spPr>
          <a:xfrm>
            <a:off x="3645725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C4C9E8-72C9-7155-9043-856AFE0E3EEB}"/>
              </a:ext>
            </a:extLst>
          </p:cNvPr>
          <p:cNvCxnSpPr>
            <a:cxnSpLocks/>
          </p:cNvCxnSpPr>
          <p:nvPr/>
        </p:nvCxnSpPr>
        <p:spPr>
          <a:xfrm>
            <a:off x="7707086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C77AE3F-F27C-5B1C-27FA-665BFFD2E05A}"/>
              </a:ext>
            </a:extLst>
          </p:cNvPr>
          <p:cNvSpPr txBox="1"/>
          <p:nvPr/>
        </p:nvSpPr>
        <p:spPr>
          <a:xfrm>
            <a:off x="566350" y="5515076"/>
            <a:ext cx="10956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BentonSans Medium" panose="02000503000000020004" pitchFamily="2" charset="77"/>
              </a:rPr>
              <a:t>*CARB Certified</a:t>
            </a:r>
            <a:endParaRPr lang="en-US" sz="1200" dirty="0">
              <a:effectLst/>
              <a:latin typeface="BentonSans Book" panose="0200050300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F0C58-AB24-332E-63C1-12B78862D41A}"/>
              </a:ext>
            </a:extLst>
          </p:cNvPr>
          <p:cNvSpPr txBox="1"/>
          <p:nvPr/>
        </p:nvSpPr>
        <p:spPr>
          <a:xfrm>
            <a:off x="2719903" y="5347027"/>
            <a:ext cx="701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Our most profitable home and office unit – up to $950.00 profit per unit</a:t>
            </a:r>
          </a:p>
          <a:p>
            <a:r>
              <a:rPr lang="en-US" b="1" dirty="0"/>
              <a:t>1 sale per week = nearly $50,000 annual! 1 per month = $11,400 annual</a:t>
            </a:r>
          </a:p>
        </p:txBody>
      </p:sp>
    </p:spTree>
    <p:extLst>
      <p:ext uri="{BB962C8B-B14F-4D97-AF65-F5344CB8AC3E}">
        <p14:creationId xmlns:p14="http://schemas.microsoft.com/office/powerpoint/2010/main" val="2591172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EDD418-BF75-58F5-32BA-D2ECF29749DC}"/>
              </a:ext>
            </a:extLst>
          </p:cNvPr>
          <p:cNvSpPr txBox="1"/>
          <p:nvPr/>
        </p:nvSpPr>
        <p:spPr>
          <a:xfrm>
            <a:off x="566351" y="693080"/>
            <a:ext cx="11186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BentonSans Medium" panose="02000503000000020004" pitchFamily="2" charset="77"/>
              </a:rPr>
              <a:t>Vollara</a:t>
            </a:r>
            <a:r>
              <a:rPr lang="en-US" sz="2800" dirty="0">
                <a:effectLst/>
                <a:latin typeface="BentonSans Medium" panose="02000503000000020004" pitchFamily="2" charset="77"/>
              </a:rPr>
              <a:t> Air &amp; Surface Pro Pricing &amp; </a:t>
            </a:r>
            <a:r>
              <a:rPr lang="en-US" sz="2800" dirty="0" err="1">
                <a:effectLst/>
                <a:latin typeface="BentonSans Medium" panose="02000503000000020004" pitchFamily="2" charset="77"/>
              </a:rPr>
              <a:t>Aerus</a:t>
            </a:r>
            <a:r>
              <a:rPr lang="en-US" sz="2800" dirty="0">
                <a:effectLst/>
                <a:latin typeface="BentonSans Medium" panose="02000503000000020004" pitchFamily="2" charset="77"/>
              </a:rPr>
              <a:t> Pure &amp; Clean+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2F76B8-5DEE-870B-6215-C014E5E2BC4C}"/>
              </a:ext>
            </a:extLst>
          </p:cNvPr>
          <p:cNvCxnSpPr>
            <a:cxnSpLocks/>
          </p:cNvCxnSpPr>
          <p:nvPr/>
        </p:nvCxnSpPr>
        <p:spPr>
          <a:xfrm>
            <a:off x="566352" y="6447371"/>
            <a:ext cx="11059297" cy="0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DC2E2DC6-FC00-B81A-05E0-DDAADA03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459" y="5808894"/>
            <a:ext cx="1184191" cy="468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F0DA55-1F45-9036-F73B-CFF279D0172A}"/>
              </a:ext>
            </a:extLst>
          </p:cNvPr>
          <p:cNvSpPr txBox="1"/>
          <p:nvPr/>
        </p:nvSpPr>
        <p:spPr>
          <a:xfrm>
            <a:off x="922610" y="3105698"/>
            <a:ext cx="3243942" cy="192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8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 $799.99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 ASP 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9940062 | $399.99 | 200 PV</a:t>
            </a:r>
            <a:r>
              <a:rPr lang="en-US" sz="1400" u="none" strike="noStrike" kern="1200" baseline="0" dirty="0">
                <a:solidFill>
                  <a:schemeClr val="tx1"/>
                </a:solidFill>
                <a:latin typeface="BentonSans Book" panose="02000503000000020004" pitchFamily="2" charset="77"/>
              </a:rPr>
              <a:t>	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ASP+ branded </a:t>
            </a:r>
            <a:b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</a:b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Aerus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Pure &amp; Clean+*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00747 | $399.99 | 200 PV</a:t>
            </a:r>
            <a:endParaRPr lang="en-US" sz="1400" u="none" strike="noStrike" kern="1200" baseline="0" dirty="0">
              <a:solidFill>
                <a:schemeClr val="tx1"/>
              </a:solidFill>
              <a:latin typeface="BentonSans Book" panose="02000503000000020004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5E9BBC-964A-A314-2B19-DED4741FA877}"/>
              </a:ext>
            </a:extLst>
          </p:cNvPr>
          <p:cNvSpPr txBox="1"/>
          <p:nvPr/>
        </p:nvSpPr>
        <p:spPr>
          <a:xfrm>
            <a:off x="4838722" y="3105698"/>
            <a:ext cx="2889366" cy="2589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 $2,399.97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 ASP  3 Pack 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9981291 | $1,099.97 | 500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ASP+ 3 Pack branded </a:t>
            </a: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Aerus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Pure &amp; Clean+*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9981410 | $1,099.97 | 500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$50.00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u="none" strike="noStrike" baseline="0" dirty="0">
                <a:latin typeface="BentonSans Book" panose="02000503000000020004" pitchFamily="2" charset="77"/>
              </a:rPr>
              <a:t>$366.65 each in </a:t>
            </a:r>
            <a:r>
              <a:rPr lang="en-US" sz="1400" dirty="0">
                <a:latin typeface="BentonSans Book" panose="02000503000000020004" pitchFamily="2" charset="77"/>
              </a:rPr>
              <a:t>3 unit Success Pack</a:t>
            </a:r>
            <a:endParaRPr lang="en-US" sz="1400" u="none" strike="noStrike" kern="1200" baseline="0" dirty="0">
              <a:solidFill>
                <a:schemeClr val="tx1"/>
              </a:solidFill>
              <a:latin typeface="BentonSans Book" panose="02000503000000020004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4EDC75-8D2E-01B2-38FA-B89684F18D5C}"/>
              </a:ext>
            </a:extLst>
          </p:cNvPr>
          <p:cNvSpPr txBox="1"/>
          <p:nvPr/>
        </p:nvSpPr>
        <p:spPr>
          <a:xfrm>
            <a:off x="8855960" y="3105698"/>
            <a:ext cx="3002113" cy="263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Medium" panose="02000503000000020004" pitchFamily="2" charset="77"/>
              </a:rPr>
              <a:t>MSRP - $3,999.95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 ASP  5 Pack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9981295 | $1,749.95 | 750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Vollara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ASP+ 5 Pack branded </a:t>
            </a:r>
            <a:r>
              <a:rPr lang="en-US" sz="1400" kern="1200" dirty="0" err="1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Aerus</a:t>
            </a:r>
            <a:r>
              <a:rPr lang="en-US" sz="1400" kern="1200" dirty="0">
                <a:solidFill>
                  <a:srgbClr val="3A8DDE"/>
                </a:solidFill>
                <a:effectLst/>
                <a:latin typeface="BentonSans Book" panose="02000503000000020004" pitchFamily="2" charset="77"/>
              </a:rPr>
              <a:t> Pure &amp; Clean+*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9981411 | $1,749.95 | 750 PV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kern="1200" dirty="0">
                <a:solidFill>
                  <a:schemeClr val="tx1"/>
                </a:solidFill>
                <a:effectLst/>
                <a:latin typeface="BentonSans Book" panose="02000503000000020004" pitchFamily="2" charset="77"/>
              </a:rPr>
              <a:t>Sponsoring Pack Bonus $100.00</a:t>
            </a:r>
          </a:p>
          <a:p>
            <a:pPr>
              <a:lnSpc>
                <a:spcPts val="1980"/>
              </a:lnSpc>
              <a:spcAft>
                <a:spcPts val="600"/>
              </a:spcAft>
            </a:pPr>
            <a:r>
              <a:rPr lang="en-US" sz="1400" dirty="0">
                <a:latin typeface="BentonSans Book" panose="02000503000000020004" pitchFamily="2" charset="77"/>
              </a:rPr>
              <a:t>$349.99 in 5 unit Builder Success Pack</a:t>
            </a:r>
            <a:endParaRPr lang="en-US" sz="1400" kern="1200" dirty="0">
              <a:solidFill>
                <a:schemeClr val="tx1"/>
              </a:solidFill>
              <a:effectLst/>
              <a:latin typeface="BentonSans Book" panose="02000503000000020004" pitchFamily="2" charset="77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C0A4B7-146A-A45C-088F-4B805770E601}"/>
              </a:ext>
            </a:extLst>
          </p:cNvPr>
          <p:cNvCxnSpPr>
            <a:cxnSpLocks/>
          </p:cNvCxnSpPr>
          <p:nvPr/>
        </p:nvCxnSpPr>
        <p:spPr>
          <a:xfrm>
            <a:off x="3954483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C4C9E8-72C9-7155-9043-856AFE0E3EEB}"/>
              </a:ext>
            </a:extLst>
          </p:cNvPr>
          <p:cNvCxnSpPr>
            <a:cxnSpLocks/>
          </p:cNvCxnSpPr>
          <p:nvPr/>
        </p:nvCxnSpPr>
        <p:spPr>
          <a:xfrm>
            <a:off x="8182099" y="1615044"/>
            <a:ext cx="0" cy="3218213"/>
          </a:xfrm>
          <a:prstGeom prst="line">
            <a:avLst/>
          </a:prstGeom>
          <a:ln>
            <a:solidFill>
              <a:srgbClr val="1A4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Vollara Air &amp; Surface Pro (No Ozone)">
            <a:hlinkClick r:id="rId3" tgtFrame="_blank"/>
            <a:extLst>
              <a:ext uri="{FF2B5EF4-FFF2-40B4-BE49-F238E27FC236}">
                <a16:creationId xmlns:a16="http://schemas.microsoft.com/office/drawing/2014/main" id="{E323880B-9F9A-6681-BD14-825CA34CD2D8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93" y="1274125"/>
            <a:ext cx="1746504" cy="174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Vollara Air &amp; Surface Pro (No Ozone) 3 Pack">
            <a:hlinkClick r:id="rId6" tgtFrame="_blank"/>
            <a:extLst>
              <a:ext uri="{FF2B5EF4-FFF2-40B4-BE49-F238E27FC236}">
                <a16:creationId xmlns:a16="http://schemas.microsoft.com/office/drawing/2014/main" id="{CBC161EB-DD25-C495-F9B8-405E384A7CBC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07" y="1274125"/>
            <a:ext cx="1746504" cy="174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Vollara Air &amp; Surface Pro (No Ozone) 5 Pack">
            <a:hlinkClick r:id="rId9" tgtFrame="_blank"/>
            <a:extLst>
              <a:ext uri="{FF2B5EF4-FFF2-40B4-BE49-F238E27FC236}">
                <a16:creationId xmlns:a16="http://schemas.microsoft.com/office/drawing/2014/main" id="{09DA7754-0F51-FE07-C7D9-C150D38BC62B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955" y="1274125"/>
            <a:ext cx="1746504" cy="174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4BD4F-4512-E31B-8E8C-D2FD822BB020}"/>
              </a:ext>
            </a:extLst>
          </p:cNvPr>
          <p:cNvSpPr txBox="1"/>
          <p:nvPr/>
        </p:nvSpPr>
        <p:spPr>
          <a:xfrm>
            <a:off x="2929576" y="52418"/>
            <a:ext cx="722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Profit is better than wages – Jim </a:t>
            </a:r>
            <a:r>
              <a:rPr lang="en-US" sz="2800" b="1" dirty="0" err="1"/>
              <a:t>Rohn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3F1DAE-6395-751E-5273-4D52DAA189C3}"/>
              </a:ext>
            </a:extLst>
          </p:cNvPr>
          <p:cNvSpPr txBox="1"/>
          <p:nvPr/>
        </p:nvSpPr>
        <p:spPr>
          <a:xfrm>
            <a:off x="4166553" y="5694806"/>
            <a:ext cx="4689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Earn up to $450.00 on each Retail Sale</a:t>
            </a:r>
          </a:p>
          <a:p>
            <a:r>
              <a:rPr lang="en-US" b="1" dirty="0"/>
              <a:t>1 sale weekly = $23,400 annual!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75008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DCFEC0-6D03-730E-65BA-062B65646C1A}"/>
              </a:ext>
            </a:extLst>
          </p:cNvPr>
          <p:cNvSpPr txBox="1"/>
          <p:nvPr/>
        </p:nvSpPr>
        <p:spPr>
          <a:xfrm>
            <a:off x="1351472" y="1593011"/>
            <a:ext cx="8879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linkClick r:id="rId2"/>
              </a:rPr>
              <a:t>www.myvollaratools.com</a:t>
            </a:r>
            <a:r>
              <a:rPr lang="en-US" sz="2800" b="1" dirty="0"/>
              <a:t> to register for weekly training       classes on Saturday Mornings</a:t>
            </a:r>
          </a:p>
        </p:txBody>
      </p:sp>
    </p:spTree>
    <p:extLst>
      <p:ext uri="{BB962C8B-B14F-4D97-AF65-F5344CB8AC3E}">
        <p14:creationId xmlns:p14="http://schemas.microsoft.com/office/powerpoint/2010/main" val="3920194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0 second - Active Pure" descr="A screenshot of a computer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BE15947E-80C4-4A1F-BF40-4D42CF03A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A679309-4B29-8333-1134-37A72FD09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>
          <a:xfrm>
            <a:off x="2032648" y="551340"/>
            <a:ext cx="13197773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5089C-B461-2852-A9B7-04E4C722D11E}"/>
              </a:ext>
            </a:extLst>
          </p:cNvPr>
          <p:cNvSpPr txBox="1"/>
          <p:nvPr/>
        </p:nvSpPr>
        <p:spPr>
          <a:xfrm>
            <a:off x="2085065" y="442639"/>
            <a:ext cx="293539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0" i="0" u="none" strike="noStrike" dirty="0">
              <a:solidFill>
                <a:srgbClr val="0563C1"/>
              </a:solidFill>
              <a:effectLst/>
              <a:latin typeface="Roboto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US" dirty="0"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September 1st news</a:t>
            </a:r>
          </a:p>
          <a:p>
            <a:pPr algn="l"/>
            <a:endParaRPr lang="en-US" b="0" i="0" u="none" strike="noStrike" dirty="0">
              <a:effectLst/>
              <a:latin typeface="Roboto" panose="02000000000000000000" pitchFamily="2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US" b="0" i="0" u="none" strike="noStrike" dirty="0" err="1"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newsTexas</a:t>
            </a:r>
            <a:r>
              <a:rPr lang="en-US" b="0" i="0" u="none" strike="noStrike" dirty="0"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school district shuts down, citing surge in COVID-19 </a:t>
            </a:r>
            <a:endParaRPr lang="en-US" b="0" i="0" u="none" strike="noStrike" dirty="0">
              <a:effectLst/>
              <a:latin typeface="Roboto" panose="02000000000000000000" pitchFamily="2" charset="0"/>
            </a:endParaRPr>
          </a:p>
          <a:p>
            <a:pPr algn="l"/>
            <a:endParaRPr lang="en-US" dirty="0">
              <a:latin typeface="Roboto" panose="02000000000000000000" pitchFamily="2" charset="0"/>
            </a:endParaRPr>
          </a:p>
          <a:p>
            <a:pPr algn="l"/>
            <a:r>
              <a:rPr lang="en-US" b="0" i="0" dirty="0">
                <a:effectLst/>
                <a:latin typeface="Roboto" panose="02000000000000000000" pitchFamily="2" charset="0"/>
              </a:rPr>
              <a:t>Kentucky closes schools</a:t>
            </a:r>
          </a:p>
          <a:p>
            <a:pPr algn="l"/>
            <a:endParaRPr lang="en-US" dirty="0">
              <a:latin typeface="Roboto" panose="02000000000000000000" pitchFamily="2" charset="0"/>
            </a:endParaRPr>
          </a:p>
          <a:p>
            <a:r>
              <a:rPr lang="en-US" b="1" i="0" dirty="0">
                <a:effectLst/>
                <a:latin typeface="YahooSans VF"/>
              </a:rPr>
              <a:t>It seems like everyone has Covid-19. Here’s why this wave is probably worse than official data suggests CNN</a:t>
            </a:r>
          </a:p>
          <a:p>
            <a:endParaRPr lang="en-US" b="1" dirty="0">
              <a:latin typeface="YahooSans VF"/>
            </a:endParaRPr>
          </a:p>
          <a:p>
            <a:r>
              <a:rPr lang="en-US" b="1" i="0" dirty="0">
                <a:effectLst/>
                <a:latin typeface="YahooSans VF"/>
              </a:rPr>
              <a:t>Calls in last 24 hours for over 15,000 cell replacements</a:t>
            </a:r>
          </a:p>
          <a:p>
            <a:pPr algn="l"/>
            <a:endParaRPr lang="en-US" b="0" i="0" dirty="0">
              <a:solidFill>
                <a:srgbClr val="101518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3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AAC9-CF37-2A7F-4770-99B95672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EPA states Indoor Air is up to 5 X worse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070C-B73B-36B6-B27C-43409E668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1970’s sealed our buildings with deadly precision – Wall Street Journal</a:t>
            </a:r>
          </a:p>
          <a:p>
            <a:r>
              <a:rPr lang="en-US" sz="2400" dirty="0"/>
              <a:t>Nearly 100% of homes have mold and </a:t>
            </a:r>
            <a:r>
              <a:rPr lang="en-US" sz="2400" dirty="0" err="1"/>
              <a:t>myco</a:t>
            </a:r>
            <a:r>
              <a:rPr lang="en-US" sz="2400" dirty="0"/>
              <a:t> toxins – Infection control today</a:t>
            </a:r>
          </a:p>
          <a:p>
            <a:r>
              <a:rPr lang="en-US" sz="2400" dirty="0"/>
              <a:t>Mold spores' triple asthma rate in last 20 years</a:t>
            </a:r>
          </a:p>
          <a:p>
            <a:r>
              <a:rPr lang="en-US" sz="2400" dirty="0"/>
              <a:t>Formaldehyde exceeding .01 ppm watery eyes, nose, skin irritation found in pressed wood, foam insulation, wallpaper, cosmetics and personal care</a:t>
            </a:r>
          </a:p>
          <a:p>
            <a:r>
              <a:rPr lang="en-US" sz="2400" dirty="0"/>
              <a:t>And today there are new challenges in the form of viruses</a:t>
            </a:r>
          </a:p>
          <a:p>
            <a:r>
              <a:rPr lang="en-US" sz="2400" dirty="0"/>
              <a:t>WHO Chief Warns future pathogens will be even deadlier than Covid 19 – When the next pandemic comes and it will, we have to be ready and can’t kick the can down the road – WHO Chief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14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76EF4B-E9C1-42F9-9E06-AD5496036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8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Air Scrubber - ActivePure Whiteboard Video">
            <a:hlinkClick r:id="" action="ppaction://media"/>
            <a:extLst>
              <a:ext uri="{FF2B5EF4-FFF2-40B4-BE49-F238E27FC236}">
                <a16:creationId xmlns:a16="http://schemas.microsoft.com/office/drawing/2014/main" id="{580059F4-B9BA-58B9-848D-8A12B3886F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2802" y="457200"/>
            <a:ext cx="105663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>
            <a:extLst>
              <a:ext uri="{FF2B5EF4-FFF2-40B4-BE49-F238E27FC236}">
                <a16:creationId xmlns:a16="http://schemas.microsoft.com/office/drawing/2014/main" id="{C0F9083C-86E7-FA60-5246-0069B879A99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fontAlgn="auto">
              <a:buSzPts val="3200"/>
              <a:defRPr/>
            </a:pPr>
            <a:r>
              <a:rPr lang="en-US" sz="4400"/>
              <a:t>HOW ACTIVEPURE WORKS </a:t>
            </a:r>
          </a:p>
        </p:txBody>
      </p:sp>
      <p:pic>
        <p:nvPicPr>
          <p:cNvPr id="34821" name="Google Shape;184;p14">
            <a:extLst>
              <a:ext uri="{FF2B5EF4-FFF2-40B4-BE49-F238E27FC236}">
                <a16:creationId xmlns:a16="http://schemas.microsoft.com/office/drawing/2014/main" id="{BE8CB3E6-48F5-FBB5-72B5-4D6F8EFE6B9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295" y="643467"/>
            <a:ext cx="3305552" cy="175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oogle Shape;173;p13">
            <a:extLst>
              <a:ext uri="{FF2B5EF4-FFF2-40B4-BE49-F238E27FC236}">
                <a16:creationId xmlns:a16="http://schemas.microsoft.com/office/drawing/2014/main" id="{F516514F-BCBE-30BB-27EB-68E8E86B0D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847" y="3062832"/>
            <a:ext cx="3940445" cy="73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Google Shape;183;p14">
            <a:extLst>
              <a:ext uri="{FF2B5EF4-FFF2-40B4-BE49-F238E27FC236}">
                <a16:creationId xmlns:a16="http://schemas.microsoft.com/office/drawing/2014/main" id="{45376886-4A93-A273-4CDF-26F464CA31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1167" y="4443540"/>
            <a:ext cx="3325807" cy="17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Google Shape;180;p14">
            <a:extLst>
              <a:ext uri="{FF2B5EF4-FFF2-40B4-BE49-F238E27FC236}">
                <a16:creationId xmlns:a16="http://schemas.microsoft.com/office/drawing/2014/main" id="{FA7A108A-9071-FE5B-9E6B-D20D31FB3B07}"/>
              </a:ext>
            </a:extLst>
          </p:cNvPr>
          <p:cNvSpPr txBox="1"/>
          <p:nvPr/>
        </p:nvSpPr>
        <p:spPr>
          <a:xfrm>
            <a:off x="5526156" y="2055813"/>
            <a:ext cx="5827644" cy="4121149"/>
          </a:xfrm>
          <a:prstGeom prst="rect">
            <a:avLst/>
          </a:prstGeom>
        </p:spPr>
        <p:txBody>
          <a:bodyPr spcFirstLastPara="1" vert="horz" lIns="91440" tIns="45720" rIns="91440" bIns="45720" rtlCol="0" anchor="t">
            <a:normAutofit/>
          </a:bodyPr>
          <a:lstStyle/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1) ActivePure pulls free oxygen and water molecules in the air through its patented honeycomb matrix. 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2) The honeycomb cells create and release disinfecting air molecules at ultra-high speeds (1200 feet per second) that latch onto and eliminate 99.9999% of air and surface hazards within minutes of exposure: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DNA and RNA viruses</a:t>
            </a: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SARS-CoV-2 (COVID-19)</a:t>
            </a: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Swine Flu (H1N1)</a:t>
            </a: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Avian Bird Flu (H5N8)</a:t>
            </a: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Hepatitis A (HAV)</a:t>
            </a: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MS2 bacteriophage</a:t>
            </a:r>
          </a:p>
          <a:p>
            <a:pPr marL="45720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3) Multi-point positive and negative Ionization (NOT BIPOLAR) then make all air particulates drop up to 200 times faster than gravity and clear the air we breathe of hazards immediately. 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852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400">
                <a:sym typeface="Arial"/>
              </a:rPr>
              <a:t>	</a:t>
            </a: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marL="342900" indent="-228600" fontAlgn="auto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marL="342900" indent="-228600" fontAlgn="auto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  <a:p>
            <a:pPr indent="-228600" fontAlgn="auto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400"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98;p16">
            <a:extLst>
              <a:ext uri="{FF2B5EF4-FFF2-40B4-BE49-F238E27FC236}">
                <a16:creationId xmlns:a16="http://schemas.microsoft.com/office/drawing/2014/main" id="{1ACF1D3E-C3C1-A0BB-8278-1A98C1CBB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4973638"/>
            <a:ext cx="82851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SzPts val="3200"/>
            </a:pPr>
            <a:endParaRPr lang="en-US" altLang="en-US" sz="3200" i="1"/>
          </a:p>
        </p:txBody>
      </p:sp>
      <p:pic>
        <p:nvPicPr>
          <p:cNvPr id="38915" name="Google Shape;199;p16" descr="INBS_Materiales_presentacion-16.png">
            <a:extLst>
              <a:ext uri="{FF2B5EF4-FFF2-40B4-BE49-F238E27FC236}">
                <a16:creationId xmlns:a16="http://schemas.microsoft.com/office/drawing/2014/main" id="{6AA94067-D1EB-896A-D3CD-8322CE3168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13" y="5372100"/>
            <a:ext cx="974883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Google Shape;200;p16">
            <a:extLst>
              <a:ext uri="{FF2B5EF4-FFF2-40B4-BE49-F238E27FC236}">
                <a16:creationId xmlns:a16="http://schemas.microsoft.com/office/drawing/2014/main" id="{072EACB3-6451-8C19-068D-6A1B0AA58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1350" y="5849938"/>
            <a:ext cx="71691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FFFFFF"/>
              </a:buClr>
              <a:buSzPts val="1800"/>
              <a:buFont typeface="Helvetica Neue Light"/>
              <a:buNone/>
            </a:pPr>
            <a:r>
              <a:rPr lang="en-US" altLang="en-US" sz="1800" i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Through UV light waves and a catalytic process, the patented honeycomb cells produce super oxide ions and hydro peroxides that destroy contaminants in the air and on surfaces. </a:t>
            </a:r>
            <a:endParaRPr lang="en-US" altLang="en-US"/>
          </a:p>
        </p:txBody>
      </p:sp>
      <p:pic>
        <p:nvPicPr>
          <p:cNvPr id="38917" name="Google Shape;201;p16">
            <a:extLst>
              <a:ext uri="{FF2B5EF4-FFF2-40B4-BE49-F238E27FC236}">
                <a16:creationId xmlns:a16="http://schemas.microsoft.com/office/drawing/2014/main" id="{AFACA313-7C87-A9B1-0BDC-A74C1C2A39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905000"/>
            <a:ext cx="828675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" name="Google Shape;202;p16">
            <a:extLst>
              <a:ext uri="{FF2B5EF4-FFF2-40B4-BE49-F238E27FC236}">
                <a16:creationId xmlns:a16="http://schemas.microsoft.com/office/drawing/2014/main" id="{730C5085-21E7-0157-52D7-8511EE66BF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87450" y="960438"/>
            <a:ext cx="9817100" cy="1198562"/>
          </a:xfrm>
        </p:spPr>
        <p:txBody>
          <a:bodyPr>
            <a:noAutofit/>
          </a:bodyPr>
          <a:lstStyle/>
          <a:p>
            <a:pPr algn="ctr" eaLnBrk="1" fontAlgn="auto" hangingPunct="1">
              <a:buSzPts val="3200"/>
              <a:defRPr/>
            </a:pPr>
            <a:r>
              <a:rPr lang="en-US" sz="3200" dirty="0"/>
              <a:t>THE PATENTED ACTIVEPURE CELL </a:t>
            </a:r>
            <a:endParaRPr dirty="0"/>
          </a:p>
        </p:txBody>
      </p:sp>
      <p:pic>
        <p:nvPicPr>
          <p:cNvPr id="38919" name="Google Shape;203;p16">
            <a:extLst>
              <a:ext uri="{FF2B5EF4-FFF2-40B4-BE49-F238E27FC236}">
                <a16:creationId xmlns:a16="http://schemas.microsoft.com/office/drawing/2014/main" id="{59E22764-03AF-4C1E-6480-168FE002D9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3429000"/>
            <a:ext cx="13017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Google Shape;204;p16">
            <a:extLst>
              <a:ext uri="{FF2B5EF4-FFF2-40B4-BE49-F238E27FC236}">
                <a16:creationId xmlns:a16="http://schemas.microsoft.com/office/drawing/2014/main" id="{7641F864-D424-7C48-3278-28F8E9A355B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2249488"/>
            <a:ext cx="177482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Google Shape;205;p16">
            <a:extLst>
              <a:ext uri="{FF2B5EF4-FFF2-40B4-BE49-F238E27FC236}">
                <a16:creationId xmlns:a16="http://schemas.microsoft.com/office/drawing/2014/main" id="{E41D4DED-C430-F5DA-3F25-F0389FFA7AA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298450"/>
            <a:ext cx="30194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19419</TotalTime>
  <Words>1912</Words>
  <Application>Microsoft Office PowerPoint</Application>
  <PresentationFormat>Widescreen</PresentationFormat>
  <Paragraphs>305</Paragraphs>
  <Slides>35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Arial Black</vt:lpstr>
      <vt:lpstr>BentonSans Book</vt:lpstr>
      <vt:lpstr>BentonSans Medium</vt:lpstr>
      <vt:lpstr>Calibri</vt:lpstr>
      <vt:lpstr>Calibri Light</vt:lpstr>
      <vt:lpstr>Helvetica Neue Light</vt:lpstr>
      <vt:lpstr>Roboto</vt:lpstr>
      <vt:lpstr>YahooSans VF</vt:lpstr>
      <vt:lpstr>Office Theme</vt:lpstr>
      <vt:lpstr>Acrobat Document</vt:lpstr>
      <vt:lpstr>Welcome to the Vollara Lifeline Freedom Call</vt:lpstr>
      <vt:lpstr>   </vt:lpstr>
      <vt:lpstr>     Welcome to Vollara  America’s Company A Major US Corporation helping to reopen America and The World  </vt:lpstr>
      <vt:lpstr>PowerPoint Presentation</vt:lpstr>
      <vt:lpstr>The EPA states Indoor Air is up to 5 X worse</vt:lpstr>
      <vt:lpstr>PowerPoint Presentation</vt:lpstr>
      <vt:lpstr>PowerPoint Presentation</vt:lpstr>
      <vt:lpstr>HOW ACTIVEPURE WORKS </vt:lpstr>
      <vt:lpstr>THE PATENTED ACTIVEPURE CELL </vt:lpstr>
      <vt:lpstr>PowerPoint Presentation</vt:lpstr>
      <vt:lpstr>Real world results actual in home test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ActivePure is Used…</vt:lpstr>
      <vt:lpstr>Introducing The Gateway Giveaway 4 Free</vt:lpstr>
      <vt:lpstr>Each business builder has a support Toolbox</vt:lpstr>
      <vt:lpstr>How are we compensated – Let me count the ways</vt:lpstr>
      <vt:lpstr>Vollara Compensation 15 ways to earn Profit from Effort! Multiple Streams of Income</vt:lpstr>
      <vt:lpstr>Retailing is fun and Profitable </vt:lpstr>
      <vt:lpstr>PowerPoint Presentation</vt:lpstr>
      <vt:lpstr>PowerPoint Presentation</vt:lpstr>
      <vt:lpstr>PowerPoint Presentation</vt:lpstr>
      <vt:lpstr>PowerPoint Presentation</vt:lpstr>
      <vt:lpstr>Five Year Plan</vt:lpstr>
      <vt:lpstr>PowerPoint Presentation</vt:lpstr>
      <vt:lpstr>PowerPoint Presentation</vt:lpstr>
      <vt:lpstr>PowerPoint Presentation</vt:lpstr>
      <vt:lpstr>Introducing The Gateway Giveaway 4 Free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Gonzalez</dc:creator>
  <cp:lastModifiedBy>Robia Turner</cp:lastModifiedBy>
  <cp:revision>144</cp:revision>
  <dcterms:created xsi:type="dcterms:W3CDTF">2022-02-14T23:15:21Z</dcterms:created>
  <dcterms:modified xsi:type="dcterms:W3CDTF">2023-09-06T20:14:51Z</dcterms:modified>
</cp:coreProperties>
</file>