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Lst>
  <p:notesMasterIdLst>
    <p:notesMasterId r:id="rId20"/>
  </p:notesMasterIdLst>
  <p:sldIdLst>
    <p:sldId id="402" r:id="rId3"/>
    <p:sldId id="405" r:id="rId4"/>
    <p:sldId id="407" r:id="rId5"/>
    <p:sldId id="379" r:id="rId6"/>
    <p:sldId id="412" r:id="rId7"/>
    <p:sldId id="409" r:id="rId8"/>
    <p:sldId id="406" r:id="rId9"/>
    <p:sldId id="410" r:id="rId10"/>
    <p:sldId id="411" r:id="rId11"/>
    <p:sldId id="329" r:id="rId12"/>
    <p:sldId id="386" r:id="rId13"/>
    <p:sldId id="397" r:id="rId14"/>
    <p:sldId id="398" r:id="rId15"/>
    <p:sldId id="400" r:id="rId16"/>
    <p:sldId id="384" r:id="rId17"/>
    <p:sldId id="318" r:id="rId18"/>
    <p:sldId id="388"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e Gonzalez" initials="JG" lastIdx="1" clrIdx="0">
    <p:extLst>
      <p:ext uri="{19B8F6BF-5375-455C-9EA6-DF929625EA0E}">
        <p15:presenceInfo xmlns:p15="http://schemas.microsoft.com/office/powerpoint/2012/main" userId="dce1953a9e2a72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1B75BC"/>
    <a:srgbClr val="010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81" autoAdjust="0"/>
  </p:normalViewPr>
  <p:slideViewPr>
    <p:cSldViewPr snapToGrid="0">
      <p:cViewPr varScale="1">
        <p:scale>
          <a:sx n="76" d="100"/>
          <a:sy n="76"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FCFC16D9-5A6B-45B1-8571-083383A93BF4}" type="datetimeFigureOut">
              <a:rPr lang="en-US" smtClean="0"/>
              <a:t>2/12/2021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B7677483-19FD-4EC1-82F2-164BDD9FDBF0}" type="slidenum">
              <a:rPr lang="en-US" smtClean="0"/>
              <a:t>‹#›</a:t>
            </a:fld>
            <a:endParaRPr lang="en-US"/>
          </a:p>
        </p:txBody>
      </p:sp>
    </p:spTree>
    <p:extLst>
      <p:ext uri="{BB962C8B-B14F-4D97-AF65-F5344CB8AC3E}">
        <p14:creationId xmlns:p14="http://schemas.microsoft.com/office/powerpoint/2010/main" val="291180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51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0D1B-1698-4C00-8865-2D9D15A0A6CB}"/>
              </a:ext>
            </a:extLst>
          </p:cNvPr>
          <p:cNvSpPr>
            <a:spLocks noGrp="1"/>
          </p:cNvSpPr>
          <p:nvPr>
            <p:ph type="title"/>
          </p:nvPr>
        </p:nvSpPr>
        <p:spPr>
          <a:xfrm>
            <a:off x="856678" y="1264760"/>
            <a:ext cx="8907379" cy="940555"/>
          </a:xfrm>
        </p:spPr>
        <p:txBody>
          <a:bodyPr>
            <a:normAutofit/>
          </a:bodyPr>
          <a:lstStyle>
            <a:lvl1pPr>
              <a:defRPr sz="3800" spc="-7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0969CB6B-CA99-4A97-8F1E-3F864268F51F}"/>
              </a:ext>
            </a:extLst>
          </p:cNvPr>
          <p:cNvSpPr>
            <a:spLocks noGrp="1"/>
          </p:cNvSpPr>
          <p:nvPr>
            <p:ph idx="1"/>
          </p:nvPr>
        </p:nvSpPr>
        <p:spPr>
          <a:xfrm>
            <a:off x="856678" y="2205315"/>
            <a:ext cx="8907380" cy="4377237"/>
          </a:xfrm>
        </p:spPr>
        <p:txBody>
          <a:bodyPr/>
          <a:lstStyle>
            <a:lvl1pPr>
              <a:lnSpc>
                <a:spcPct val="110000"/>
              </a:lnSpc>
              <a:defRPr sz="2400" spc="-50" baseline="0"/>
            </a:lvl1pPr>
            <a:lvl2pPr>
              <a:defRPr spc="-50" baseline="0"/>
            </a:lvl2pPr>
            <a:lvl3pPr>
              <a:defRPr spc="-50" baseline="0"/>
            </a:lvl3pPr>
            <a:lvl4pPr>
              <a:defRPr spc="-50" baseline="0"/>
            </a:lvl4pPr>
            <a:lvl5pPr>
              <a:defRPr spc="-5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69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9CBA6-3EF1-499D-8090-5A1C80CA2454}"/>
              </a:ext>
            </a:extLst>
          </p:cNvPr>
          <p:cNvSpPr/>
          <p:nvPr userDrawn="1"/>
        </p:nvSpPr>
        <p:spPr>
          <a:xfrm>
            <a:off x="0" y="1272988"/>
            <a:ext cx="12192000" cy="1601695"/>
          </a:xfrm>
          <a:prstGeom prst="rect">
            <a:avLst/>
          </a:prstGeom>
          <a:solidFill>
            <a:srgbClr val="1B75BC">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036CE513-6046-4109-B8E3-B8ABF2CCAA13}"/>
              </a:ext>
            </a:extLst>
          </p:cNvPr>
          <p:cNvSpPr>
            <a:spLocks noGrp="1"/>
          </p:cNvSpPr>
          <p:nvPr>
            <p:ph type="title" hasCustomPrompt="1"/>
          </p:nvPr>
        </p:nvSpPr>
        <p:spPr>
          <a:xfrm>
            <a:off x="727634" y="1549120"/>
            <a:ext cx="10515600" cy="1325563"/>
          </a:xfrm>
          <a:prstGeom prst="rect">
            <a:avLst/>
          </a:prstGeom>
          <a:effectLst>
            <a:outerShdw blurRad="101600" dist="38100" dir="2700000" algn="tl" rotWithShape="0">
              <a:srgbClr val="010629">
                <a:alpha val="88000"/>
              </a:srgbClr>
            </a:outerShdw>
          </a:effectLst>
        </p:spPr>
        <p:txBody>
          <a:bodyPr vert="horz" lIns="91440" tIns="45720" rIns="91440" bIns="45720" rtlCol="0" anchor="ctr">
            <a:normAutofit/>
          </a:bodyPr>
          <a:lstStyle>
            <a:lvl1pPr algn="ctr">
              <a:defRPr/>
            </a:lvl1pPr>
          </a:lstStyle>
          <a:p>
            <a:r>
              <a:rPr lang="en-US" dirty="0"/>
              <a:t>Welcome To </a:t>
            </a:r>
            <a:r>
              <a:rPr lang="en-US" dirty="0" err="1"/>
              <a:t>Vollara</a:t>
            </a:r>
            <a:endParaRPr lang="en-US" dirty="0"/>
          </a:p>
        </p:txBody>
      </p:sp>
    </p:spTree>
    <p:extLst>
      <p:ext uri="{BB962C8B-B14F-4D97-AF65-F5344CB8AC3E}">
        <p14:creationId xmlns:p14="http://schemas.microsoft.com/office/powerpoint/2010/main" val="10444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D57B8A-CF05-4020-8D4B-55CB2A882F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150" y="184532"/>
            <a:ext cx="1791868" cy="711372"/>
          </a:xfrm>
          <a:prstGeom prst="rect">
            <a:avLst/>
          </a:prstGeom>
        </p:spPr>
      </p:pic>
      <p:cxnSp>
        <p:nvCxnSpPr>
          <p:cNvPr id="8" name="Straight Connector 7">
            <a:extLst>
              <a:ext uri="{FF2B5EF4-FFF2-40B4-BE49-F238E27FC236}">
                <a16:creationId xmlns:a16="http://schemas.microsoft.com/office/drawing/2014/main" id="{14795E8D-A0FD-4758-B52E-A149F229A76B}"/>
              </a:ext>
            </a:extLst>
          </p:cNvPr>
          <p:cNvCxnSpPr>
            <a:cxnSpLocks/>
          </p:cNvCxnSpPr>
          <p:nvPr userDrawn="1"/>
        </p:nvCxnSpPr>
        <p:spPr>
          <a:xfrm>
            <a:off x="807150" y="1051859"/>
            <a:ext cx="10368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7636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clouds in the sky&#10;&#10;Description automatically generated">
            <a:extLst>
              <a:ext uri="{FF2B5EF4-FFF2-40B4-BE49-F238E27FC236}">
                <a16:creationId xmlns:a16="http://schemas.microsoft.com/office/drawing/2014/main" id="{43C6059A-9AB4-412C-8030-160CA46822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6" t="6259" r="20913" b="689"/>
          <a:stretch/>
        </p:blipFill>
        <p:spPr>
          <a:xfrm>
            <a:off x="0" y="0"/>
            <a:ext cx="12192000" cy="6858000"/>
          </a:xfrm>
          <a:prstGeom prst="rect">
            <a:avLst/>
          </a:prstGeom>
        </p:spPr>
      </p:pic>
    </p:spTree>
    <p:extLst>
      <p:ext uri="{BB962C8B-B14F-4D97-AF65-F5344CB8AC3E}">
        <p14:creationId xmlns:p14="http://schemas.microsoft.com/office/powerpoint/2010/main" val="310849668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8000" b="1" kern="1200" spc="-3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5.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CDCF421-C30E-421D-A7AE-49C17C050E24}"/>
              </a:ext>
            </a:extLst>
          </p:cNvPr>
          <p:cNvSpPr txBox="1"/>
          <p:nvPr/>
        </p:nvSpPr>
        <p:spPr>
          <a:xfrm>
            <a:off x="2583404" y="1236185"/>
            <a:ext cx="6507330" cy="1446550"/>
          </a:xfrm>
          <a:prstGeom prst="rect">
            <a:avLst/>
          </a:prstGeom>
          <a:noFill/>
        </p:spPr>
        <p:txBody>
          <a:bodyPr wrap="square">
            <a:spAutoFit/>
          </a:bodyPr>
          <a:lstStyle/>
          <a:p>
            <a:pPr marL="0" indent="0" algn="ctr">
              <a:buNone/>
            </a:pPr>
            <a:r>
              <a:rPr lang="en-US" sz="4400" b="1" dirty="0" err="1">
                <a:solidFill>
                  <a:srgbClr val="0070C0"/>
                </a:solidFill>
                <a:latin typeface="Arial Black" panose="020B0A04020102020204" pitchFamily="34" charset="0"/>
                <a:cs typeface="Arial" panose="020B0604020202020204" pitchFamily="34" charset="0"/>
              </a:rPr>
              <a:t>Pruebas</a:t>
            </a:r>
            <a:r>
              <a:rPr lang="en-US" sz="4400" b="1" dirty="0">
                <a:solidFill>
                  <a:srgbClr val="0070C0"/>
                </a:solidFill>
                <a:latin typeface="Arial Black" panose="020B0A04020102020204" pitchFamily="34" charset="0"/>
                <a:cs typeface="Arial" panose="020B0604020202020204" pitchFamily="34" charset="0"/>
              </a:rPr>
              <a:t> </a:t>
            </a:r>
            <a:r>
              <a:rPr lang="en-US" sz="4400" b="1" dirty="0" err="1">
                <a:solidFill>
                  <a:srgbClr val="0070C0"/>
                </a:solidFill>
                <a:latin typeface="Arial Black" panose="020B0A04020102020204" pitchFamily="34" charset="0"/>
                <a:cs typeface="Arial" panose="020B0604020202020204" pitchFamily="34" charset="0"/>
              </a:rPr>
              <a:t>Científicas</a:t>
            </a:r>
            <a:endParaRPr lang="en-US" sz="4400" b="1" dirty="0">
              <a:solidFill>
                <a:srgbClr val="0070C0"/>
              </a:solidFill>
              <a:latin typeface="Arial Black" panose="020B0A04020102020204" pitchFamily="34" charset="0"/>
              <a:cs typeface="Arial" panose="020B0604020202020204" pitchFamily="34" charset="0"/>
            </a:endParaRPr>
          </a:p>
          <a:p>
            <a:pPr marL="0" indent="0" algn="ctr">
              <a:buNone/>
            </a:pPr>
            <a:r>
              <a:rPr lang="en-US" sz="4400" b="1" dirty="0">
                <a:solidFill>
                  <a:srgbClr val="0070C0"/>
                </a:solidFill>
                <a:latin typeface="Arial Black" panose="020B0A04020102020204" pitchFamily="34" charset="0"/>
                <a:cs typeface="Arial" panose="020B0604020202020204" pitchFamily="34" charset="0"/>
              </a:rPr>
              <a:t>Y </a:t>
            </a:r>
            <a:r>
              <a:rPr lang="en-US" sz="4400" b="1" dirty="0" err="1">
                <a:solidFill>
                  <a:srgbClr val="0070C0"/>
                </a:solidFill>
                <a:latin typeface="Arial Black" panose="020B0A04020102020204" pitchFamily="34" charset="0"/>
                <a:cs typeface="Arial" panose="020B0604020202020204" pitchFamily="34" charset="0"/>
              </a:rPr>
              <a:t>Tecnológicas</a:t>
            </a:r>
            <a:endParaRPr lang="en-US" sz="4400" b="1" dirty="0">
              <a:solidFill>
                <a:srgbClr val="0070C0"/>
              </a:solidFill>
              <a:latin typeface="Arial Black" panose="020B0A040201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920496-060D-4F71-AB65-D28B0B68974D}"/>
              </a:ext>
            </a:extLst>
          </p:cNvPr>
          <p:cNvPicPr>
            <a:picLocks noChangeAspect="1"/>
          </p:cNvPicPr>
          <p:nvPr/>
        </p:nvPicPr>
        <p:blipFill>
          <a:blip r:embed="rId2"/>
          <a:stretch>
            <a:fillRect/>
          </a:stretch>
        </p:blipFill>
        <p:spPr>
          <a:xfrm>
            <a:off x="4738791" y="2843948"/>
            <a:ext cx="1873259" cy="2075535"/>
          </a:xfrm>
          <a:prstGeom prst="rect">
            <a:avLst/>
          </a:prstGeom>
        </p:spPr>
      </p:pic>
      <p:pic>
        <p:nvPicPr>
          <p:cNvPr id="4" name="Picture 3">
            <a:extLst>
              <a:ext uri="{FF2B5EF4-FFF2-40B4-BE49-F238E27FC236}">
                <a16:creationId xmlns:a16="http://schemas.microsoft.com/office/drawing/2014/main" id="{0074C65D-EE3E-4B4D-A77A-38BBFB056EA2}"/>
              </a:ext>
            </a:extLst>
          </p:cNvPr>
          <p:cNvPicPr>
            <a:picLocks noChangeAspect="1"/>
          </p:cNvPicPr>
          <p:nvPr/>
        </p:nvPicPr>
        <p:blipFill>
          <a:blip r:embed="rId3"/>
          <a:stretch>
            <a:fillRect/>
          </a:stretch>
        </p:blipFill>
        <p:spPr>
          <a:xfrm>
            <a:off x="155134" y="37204"/>
            <a:ext cx="2672525" cy="1606845"/>
          </a:xfrm>
          <a:prstGeom prst="rect">
            <a:avLst/>
          </a:prstGeom>
        </p:spPr>
      </p:pic>
      <p:sp>
        <p:nvSpPr>
          <p:cNvPr id="6" name="TextBox 5">
            <a:extLst>
              <a:ext uri="{FF2B5EF4-FFF2-40B4-BE49-F238E27FC236}">
                <a16:creationId xmlns:a16="http://schemas.microsoft.com/office/drawing/2014/main" id="{D7DE4E13-4585-4AE3-9379-D86191205178}"/>
              </a:ext>
            </a:extLst>
          </p:cNvPr>
          <p:cNvSpPr txBox="1"/>
          <p:nvPr/>
        </p:nvSpPr>
        <p:spPr>
          <a:xfrm>
            <a:off x="358774" y="5298649"/>
            <a:ext cx="10956589" cy="646331"/>
          </a:xfrm>
          <a:prstGeom prst="rect">
            <a:avLst/>
          </a:prstGeom>
          <a:noFill/>
        </p:spPr>
        <p:txBody>
          <a:bodyPr wrap="none" rtlCol="0">
            <a:spAutoFit/>
          </a:bodyPr>
          <a:lstStyle/>
          <a:p>
            <a:r>
              <a:rPr lang="en-US" sz="3600" b="1" dirty="0">
                <a:solidFill>
                  <a:srgbClr val="010629"/>
                </a:solidFill>
                <a:latin typeface="Arial Black" panose="020B0A04020102020204" pitchFamily="34" charset="0"/>
              </a:rPr>
              <a:t>ActivePure ~ Aire </a:t>
            </a:r>
            <a:r>
              <a:rPr lang="en-US" sz="3600" b="1" dirty="0" err="1">
                <a:solidFill>
                  <a:srgbClr val="010629"/>
                </a:solidFill>
                <a:latin typeface="Arial Black" panose="020B0A04020102020204" pitchFamily="34" charset="0"/>
              </a:rPr>
              <a:t>en</a:t>
            </a:r>
            <a:r>
              <a:rPr lang="en-US" sz="3600" b="1" dirty="0">
                <a:solidFill>
                  <a:srgbClr val="010629"/>
                </a:solidFill>
                <a:latin typeface="Arial Black" panose="020B0A04020102020204" pitchFamily="34" charset="0"/>
              </a:rPr>
              <a:t> el que </a:t>
            </a:r>
            <a:r>
              <a:rPr lang="en-US" sz="3600" b="1" dirty="0" err="1">
                <a:solidFill>
                  <a:srgbClr val="010629"/>
                </a:solidFill>
                <a:latin typeface="Arial Black" panose="020B0A04020102020204" pitchFamily="34" charset="0"/>
              </a:rPr>
              <a:t>puedes</a:t>
            </a:r>
            <a:r>
              <a:rPr lang="en-US" sz="3600" b="1" dirty="0">
                <a:solidFill>
                  <a:srgbClr val="010629"/>
                </a:solidFill>
                <a:latin typeface="Arial Black" panose="020B0A04020102020204" pitchFamily="34" charset="0"/>
              </a:rPr>
              <a:t> </a:t>
            </a:r>
            <a:r>
              <a:rPr lang="en-US" sz="3600" b="1" dirty="0" err="1">
                <a:solidFill>
                  <a:srgbClr val="010629"/>
                </a:solidFill>
                <a:latin typeface="Arial Black" panose="020B0A04020102020204" pitchFamily="34" charset="0"/>
              </a:rPr>
              <a:t>confiar</a:t>
            </a:r>
            <a:endParaRPr lang="en-US" sz="3600" b="1" dirty="0">
              <a:solidFill>
                <a:srgbClr val="010629"/>
              </a:solidFill>
              <a:latin typeface="Arial Black" panose="020B0A04020102020204" pitchFamily="34" charset="0"/>
            </a:endParaRPr>
          </a:p>
        </p:txBody>
      </p:sp>
    </p:spTree>
    <p:extLst>
      <p:ext uri="{BB962C8B-B14F-4D97-AF65-F5344CB8AC3E}">
        <p14:creationId xmlns:p14="http://schemas.microsoft.com/office/powerpoint/2010/main" val="298317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a:extLst>
              <a:ext uri="{FF2B5EF4-FFF2-40B4-BE49-F238E27FC236}">
                <a16:creationId xmlns:a16="http://schemas.microsoft.com/office/drawing/2014/main" id="{6E97A2BF-DB0C-4395-990A-8CD548BC016D}"/>
              </a:ext>
            </a:extLst>
          </p:cNvPr>
          <p:cNvPicPr/>
          <p:nvPr/>
        </p:nvPicPr>
        <p:blipFill>
          <a:blip r:embed="rId2"/>
          <a:stretch>
            <a:fillRect/>
          </a:stretch>
        </p:blipFill>
        <p:spPr>
          <a:xfrm>
            <a:off x="371792" y="114302"/>
            <a:ext cx="2789043" cy="1068263"/>
          </a:xfrm>
          <a:prstGeom prst="rect">
            <a:avLst/>
          </a:prstGeom>
          <a:ln w="12700" cap="flat">
            <a:noFill/>
            <a:miter lim="400000"/>
          </a:ln>
          <a:effectLst/>
        </p:spPr>
      </p:pic>
      <p:sp>
        <p:nvSpPr>
          <p:cNvPr id="15" name="officeArt object">
            <a:extLst>
              <a:ext uri="{FF2B5EF4-FFF2-40B4-BE49-F238E27FC236}">
                <a16:creationId xmlns:a16="http://schemas.microsoft.com/office/drawing/2014/main" id="{8CA9AB1D-1E94-464A-94AB-E81E68ED1B4E}"/>
              </a:ext>
            </a:extLst>
          </p:cNvPr>
          <p:cNvSpPr txBox="1"/>
          <p:nvPr/>
        </p:nvSpPr>
        <p:spPr>
          <a:xfrm>
            <a:off x="138336" y="1505414"/>
            <a:ext cx="2302283" cy="4982717"/>
          </a:xfrm>
          <a:prstGeom prst="rect">
            <a:avLst/>
          </a:prstGeom>
          <a:noFill/>
          <a:ln w="12700" cap="flat">
            <a:noFill/>
            <a:miter lim="400000"/>
          </a:ln>
          <a:effectLst/>
        </p:spPr>
        <p:txBody>
          <a:bodyPr wrap="square" lIns="50800" tIns="50800" rIns="50800" bIns="50800" numCol="1" anchor="t">
            <a:noAutofit/>
          </a:bodyPr>
          <a:lstStyle/>
          <a:p>
            <a:pPr marL="0" marR="0" algn="ctr">
              <a:lnSpc>
                <a:spcPct val="120000"/>
              </a:lnSpc>
              <a:spcBef>
                <a:spcPts val="0"/>
              </a:spcBef>
              <a:spcAft>
                <a:spcPts val="0"/>
              </a:spcAft>
            </a:pPr>
            <a:endParaRPr lang="en-US" sz="1600" dirty="0">
              <a:ln>
                <a:noFill/>
              </a:ln>
              <a:solidFill>
                <a:srgbClr val="000000"/>
              </a:solidFill>
              <a:effectLst/>
              <a:latin typeface="Arial" panose="020B0604020202020204" pitchFamily="34" charset="0"/>
              <a:ea typeface="Arial Unicode MS"/>
              <a:cs typeface="Arial" panose="020B0604020202020204" pitchFamily="34" charset="0"/>
            </a:endParaRPr>
          </a:p>
        </p:txBody>
      </p:sp>
      <p:pic>
        <p:nvPicPr>
          <p:cNvPr id="8" name="officeArt object">
            <a:extLst>
              <a:ext uri="{FF2B5EF4-FFF2-40B4-BE49-F238E27FC236}">
                <a16:creationId xmlns:a16="http://schemas.microsoft.com/office/drawing/2014/main" id="{3F7D99A6-FA3C-4C0B-826B-6B75916E2522}"/>
              </a:ext>
            </a:extLst>
          </p:cNvPr>
          <p:cNvPicPr/>
          <p:nvPr/>
        </p:nvPicPr>
        <p:blipFill>
          <a:blip r:embed="rId3"/>
          <a:stretch>
            <a:fillRect/>
          </a:stretch>
        </p:blipFill>
        <p:spPr>
          <a:xfrm>
            <a:off x="0" y="114301"/>
            <a:ext cx="4400793" cy="6671817"/>
          </a:xfrm>
          <a:prstGeom prst="rect">
            <a:avLst/>
          </a:prstGeom>
          <a:ln w="12700" cap="flat">
            <a:noFill/>
            <a:miter lim="400000"/>
          </a:ln>
          <a:effectLst/>
        </p:spPr>
      </p:pic>
      <p:pic>
        <p:nvPicPr>
          <p:cNvPr id="9" name="officeArt object">
            <a:extLst>
              <a:ext uri="{FF2B5EF4-FFF2-40B4-BE49-F238E27FC236}">
                <a16:creationId xmlns:a16="http://schemas.microsoft.com/office/drawing/2014/main" id="{E30BE42F-3A9F-42ED-8034-A5244735038E}"/>
              </a:ext>
            </a:extLst>
          </p:cNvPr>
          <p:cNvPicPr>
            <a:picLocks noGrp="1"/>
          </p:cNvPicPr>
          <p:nvPr>
            <p:ph idx="1"/>
          </p:nvPr>
        </p:nvPicPr>
        <p:blipFill>
          <a:blip r:embed="rId4"/>
          <a:stretch>
            <a:fillRect/>
          </a:stretch>
        </p:blipFill>
        <p:spPr>
          <a:xfrm>
            <a:off x="4400794" y="54476"/>
            <a:ext cx="5272391" cy="6731642"/>
          </a:xfrm>
          <a:prstGeom prst="rect">
            <a:avLst/>
          </a:prstGeom>
          <a:ln w="12700" cap="flat">
            <a:noFill/>
            <a:miter lim="400000"/>
          </a:ln>
          <a:effectLst/>
        </p:spPr>
      </p:pic>
      <p:pic>
        <p:nvPicPr>
          <p:cNvPr id="2" name="Picture 1">
            <a:extLst>
              <a:ext uri="{FF2B5EF4-FFF2-40B4-BE49-F238E27FC236}">
                <a16:creationId xmlns:a16="http://schemas.microsoft.com/office/drawing/2014/main" id="{0760C3BD-4248-43E1-BAE9-3BED776A008A}"/>
              </a:ext>
            </a:extLst>
          </p:cNvPr>
          <p:cNvPicPr>
            <a:picLocks noChangeAspect="1"/>
          </p:cNvPicPr>
          <p:nvPr/>
        </p:nvPicPr>
        <p:blipFill>
          <a:blip r:embed="rId5"/>
          <a:stretch>
            <a:fillRect/>
          </a:stretch>
        </p:blipFill>
        <p:spPr>
          <a:xfrm>
            <a:off x="9673185" y="3996772"/>
            <a:ext cx="2027006" cy="2245885"/>
          </a:xfrm>
          <a:prstGeom prst="rect">
            <a:avLst/>
          </a:prstGeom>
        </p:spPr>
      </p:pic>
    </p:spTree>
    <p:extLst>
      <p:ext uri="{BB962C8B-B14F-4D97-AF65-F5344CB8AC3E}">
        <p14:creationId xmlns:p14="http://schemas.microsoft.com/office/powerpoint/2010/main" val="6008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31FF-A11C-45EC-9EDC-47309730C85B}"/>
              </a:ext>
            </a:extLst>
          </p:cNvPr>
          <p:cNvSpPr>
            <a:spLocks noGrp="1"/>
          </p:cNvSpPr>
          <p:nvPr>
            <p:ph type="title"/>
          </p:nvPr>
        </p:nvSpPr>
        <p:spPr>
          <a:xfrm>
            <a:off x="2857500" y="401083"/>
            <a:ext cx="6400800" cy="632739"/>
          </a:xfrm>
        </p:spPr>
        <p:txBody>
          <a:bodyPr>
            <a:normAutofit fontScale="90000"/>
          </a:bodyPr>
          <a:lstStyle/>
          <a:p>
            <a:pPr algn="ctr"/>
            <a:r>
              <a:rPr lang="en-US" sz="2700" b="1" dirty="0">
                <a:latin typeface="Arial" panose="020B0604020202020204" pitchFamily="34" charset="0"/>
                <a:cs typeface="Arial" panose="020B0604020202020204" pitchFamily="34" charset="0"/>
              </a:rPr>
              <a:t>Indiana School             Pennsylvania School</a:t>
            </a:r>
            <a:br>
              <a:rPr lang="en-US" dirty="0"/>
            </a:br>
            <a:endParaRPr lang="en-US" b="1" dirty="0">
              <a:latin typeface="Arial" panose="020B0604020202020204" pitchFamily="34" charset="0"/>
              <a:cs typeface="Arial" panose="020B0604020202020204" pitchFamily="34" charset="0"/>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id="{AA2B3839-76EC-4BD3-9AB7-86C8E0E886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17"/>
          <a:stretch/>
        </p:blipFill>
        <p:spPr>
          <a:xfrm>
            <a:off x="45594" y="929563"/>
            <a:ext cx="9756559" cy="5912254"/>
          </a:xfrm>
          <a:prstGeom prst="rect">
            <a:avLst/>
          </a:prstGeom>
          <a:effectLst/>
        </p:spPr>
      </p:pic>
      <p:pic>
        <p:nvPicPr>
          <p:cNvPr id="7" name="Picture 6">
            <a:extLst>
              <a:ext uri="{FF2B5EF4-FFF2-40B4-BE49-F238E27FC236}">
                <a16:creationId xmlns:a16="http://schemas.microsoft.com/office/drawing/2014/main" id="{940785D0-20F9-4968-ABCF-A3DEC0AC0F03}"/>
              </a:ext>
            </a:extLst>
          </p:cNvPr>
          <p:cNvPicPr>
            <a:picLocks noChangeAspect="1"/>
          </p:cNvPicPr>
          <p:nvPr/>
        </p:nvPicPr>
        <p:blipFill>
          <a:blip r:embed="rId3"/>
          <a:stretch>
            <a:fillRect/>
          </a:stretch>
        </p:blipFill>
        <p:spPr>
          <a:xfrm>
            <a:off x="583635" y="124755"/>
            <a:ext cx="2106299" cy="804808"/>
          </a:xfrm>
          <a:prstGeom prst="rect">
            <a:avLst/>
          </a:prstGeom>
        </p:spPr>
      </p:pic>
      <p:pic>
        <p:nvPicPr>
          <p:cNvPr id="9" name="Picture 8">
            <a:extLst>
              <a:ext uri="{FF2B5EF4-FFF2-40B4-BE49-F238E27FC236}">
                <a16:creationId xmlns:a16="http://schemas.microsoft.com/office/drawing/2014/main" id="{D54F10E1-F8E5-4650-B1A4-85B8B130FF38}"/>
              </a:ext>
            </a:extLst>
          </p:cNvPr>
          <p:cNvPicPr>
            <a:picLocks noChangeAspect="1"/>
          </p:cNvPicPr>
          <p:nvPr/>
        </p:nvPicPr>
        <p:blipFill>
          <a:blip r:embed="rId4"/>
          <a:stretch>
            <a:fillRect/>
          </a:stretch>
        </p:blipFill>
        <p:spPr>
          <a:xfrm>
            <a:off x="9802153" y="4484798"/>
            <a:ext cx="1927417" cy="2135542"/>
          </a:xfrm>
          <a:prstGeom prst="rect">
            <a:avLst/>
          </a:prstGeom>
        </p:spPr>
      </p:pic>
      <p:pic>
        <p:nvPicPr>
          <p:cNvPr id="4" name="Picture 3" descr="Background pattern&#10;&#10;Description automatically generated with low confidence">
            <a:extLst>
              <a:ext uri="{FF2B5EF4-FFF2-40B4-BE49-F238E27FC236}">
                <a16:creationId xmlns:a16="http://schemas.microsoft.com/office/drawing/2014/main" id="{054FF744-1004-48D7-A6F1-F7A0FBF3B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935" y="758671"/>
            <a:ext cx="2811906" cy="451821"/>
          </a:xfrm>
          <a:prstGeom prst="rect">
            <a:avLst/>
          </a:prstGeom>
        </p:spPr>
      </p:pic>
      <p:pic>
        <p:nvPicPr>
          <p:cNvPr id="14" name="Picture 13" descr="Background pattern&#10;&#10;Description automatically generated with low confidence">
            <a:extLst>
              <a:ext uri="{FF2B5EF4-FFF2-40B4-BE49-F238E27FC236}">
                <a16:creationId xmlns:a16="http://schemas.microsoft.com/office/drawing/2014/main" id="{981C9E7A-F39C-4664-BD5D-E10B6C4DB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166" y="777216"/>
            <a:ext cx="2648545" cy="489025"/>
          </a:xfrm>
          <a:prstGeom prst="rect">
            <a:avLst/>
          </a:prstGeom>
        </p:spPr>
      </p:pic>
      <p:pic>
        <p:nvPicPr>
          <p:cNvPr id="16" name="Picture 15" descr="Background pattern&#10;&#10;Description automatically generated with low confidence">
            <a:extLst>
              <a:ext uri="{FF2B5EF4-FFF2-40B4-BE49-F238E27FC236}">
                <a16:creationId xmlns:a16="http://schemas.microsoft.com/office/drawing/2014/main" id="{EBD5D2C5-02DA-4C96-8F3E-A20675119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278" y="4696161"/>
            <a:ext cx="1788907" cy="489025"/>
          </a:xfrm>
          <a:prstGeom prst="rect">
            <a:avLst/>
          </a:prstGeom>
        </p:spPr>
      </p:pic>
      <p:sp>
        <p:nvSpPr>
          <p:cNvPr id="18" name="TextBox 17">
            <a:extLst>
              <a:ext uri="{FF2B5EF4-FFF2-40B4-BE49-F238E27FC236}">
                <a16:creationId xmlns:a16="http://schemas.microsoft.com/office/drawing/2014/main" id="{FE675338-C834-4A31-834E-44F48847D47A}"/>
              </a:ext>
            </a:extLst>
          </p:cNvPr>
          <p:cNvSpPr txBox="1"/>
          <p:nvPr/>
        </p:nvSpPr>
        <p:spPr>
          <a:xfrm>
            <a:off x="3733978" y="4696161"/>
            <a:ext cx="1885725" cy="461665"/>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Instalación</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tecnología</a:t>
            </a:r>
            <a:r>
              <a:rPr lang="en-US" sz="1200" b="1" dirty="0">
                <a:latin typeface="Arial" panose="020B0604020202020204" pitchFamily="34" charset="0"/>
                <a:cs typeface="Arial" panose="020B0604020202020204" pitchFamily="34" charset="0"/>
              </a:rPr>
              <a:t> ActivePure</a:t>
            </a:r>
          </a:p>
        </p:txBody>
      </p:sp>
      <p:sp>
        <p:nvSpPr>
          <p:cNvPr id="20" name="TextBox 19">
            <a:extLst>
              <a:ext uri="{FF2B5EF4-FFF2-40B4-BE49-F238E27FC236}">
                <a16:creationId xmlns:a16="http://schemas.microsoft.com/office/drawing/2014/main" id="{C1C909E5-620D-49C7-A2F5-0238D7A5D5DD}"/>
              </a:ext>
            </a:extLst>
          </p:cNvPr>
          <p:cNvSpPr txBox="1"/>
          <p:nvPr/>
        </p:nvSpPr>
        <p:spPr>
          <a:xfrm>
            <a:off x="6004461" y="809005"/>
            <a:ext cx="3031599" cy="430887"/>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&gt;80% de </a:t>
            </a:r>
            <a:r>
              <a:rPr lang="en-US" sz="1100" b="1" dirty="0" err="1">
                <a:latin typeface="Arial" panose="020B0604020202020204" pitchFamily="34" charset="0"/>
                <a:cs typeface="Arial" panose="020B0604020202020204" pitchFamily="34" charset="0"/>
              </a:rPr>
              <a:t>reducción</a:t>
            </a: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en</a:t>
            </a:r>
            <a:r>
              <a:rPr lang="en-US" sz="1100" b="1" dirty="0">
                <a:latin typeface="Arial" panose="020B0604020202020204" pitchFamily="34" charset="0"/>
                <a:cs typeface="Arial" panose="020B0604020202020204" pitchFamily="34" charset="0"/>
              </a:rPr>
              <a:t> días de </a:t>
            </a:r>
            <a:r>
              <a:rPr lang="en-US" sz="1100" b="1" dirty="0" err="1">
                <a:latin typeface="Arial" panose="020B0604020202020204" pitchFamily="34" charset="0"/>
                <a:cs typeface="Arial" panose="020B0604020202020204" pitchFamily="34" charset="0"/>
              </a:rPr>
              <a:t>enfermedad</a:t>
            </a:r>
            <a:endParaRPr lang="en-US" sz="1100" b="1" dirty="0">
              <a:latin typeface="Arial" panose="020B0604020202020204" pitchFamily="34" charset="0"/>
              <a:cs typeface="Arial" panose="020B0604020202020204" pitchFamily="34" charset="0"/>
            </a:endParaRPr>
          </a:p>
          <a:p>
            <a:pPr algn="ctr"/>
            <a:r>
              <a:rPr lang="en-US" sz="1100" b="1" dirty="0" err="1">
                <a:latin typeface="Arial" panose="020B0604020202020204" pitchFamily="34" charset="0"/>
                <a:cs typeface="Arial" panose="020B0604020202020204" pitchFamily="34" charset="0"/>
              </a:rPr>
              <a:t>preescolar</a:t>
            </a: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cuando</a:t>
            </a:r>
            <a:r>
              <a:rPr lang="en-US" sz="1100" b="1" dirty="0">
                <a:latin typeface="Arial" panose="020B0604020202020204" pitchFamily="34" charset="0"/>
                <a:cs typeface="Arial" panose="020B0604020202020204" pitchFamily="34" charset="0"/>
              </a:rPr>
              <a:t> se </a:t>
            </a:r>
            <a:r>
              <a:rPr lang="en-US" sz="1100" b="1" dirty="0" err="1">
                <a:latin typeface="Arial" panose="020B0604020202020204" pitchFamily="34" charset="0"/>
                <a:cs typeface="Arial" panose="020B0604020202020204" pitchFamily="34" charset="0"/>
              </a:rPr>
              <a:t>instala</a:t>
            </a:r>
            <a:r>
              <a:rPr lang="en-US" sz="1100" b="1" dirty="0">
                <a:latin typeface="Arial" panose="020B0604020202020204" pitchFamily="34" charset="0"/>
                <a:cs typeface="Arial" panose="020B0604020202020204" pitchFamily="34" charset="0"/>
              </a:rPr>
              <a:t> ActivePure. </a:t>
            </a:r>
          </a:p>
        </p:txBody>
      </p:sp>
      <p:pic>
        <p:nvPicPr>
          <p:cNvPr id="22" name="Picture 21" descr="Background pattern&#10;&#10;Description automatically generated with low confidence">
            <a:extLst>
              <a:ext uri="{FF2B5EF4-FFF2-40B4-BE49-F238E27FC236}">
                <a16:creationId xmlns:a16="http://schemas.microsoft.com/office/drawing/2014/main" id="{00667BB0-BFC0-4D42-AE3B-983B9E20D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876" y="4605196"/>
            <a:ext cx="2445124" cy="566309"/>
          </a:xfrm>
          <a:prstGeom prst="rect">
            <a:avLst/>
          </a:prstGeom>
        </p:spPr>
      </p:pic>
      <p:sp>
        <p:nvSpPr>
          <p:cNvPr id="3" name="Rectangle 1">
            <a:extLst>
              <a:ext uri="{FF2B5EF4-FFF2-40B4-BE49-F238E27FC236}">
                <a16:creationId xmlns:a16="http://schemas.microsoft.com/office/drawing/2014/main" id="{D601B56B-6B77-4DC6-B830-D96AF1C2345D}"/>
              </a:ext>
            </a:extLst>
          </p:cNvPr>
          <p:cNvSpPr>
            <a:spLocks noChangeArrowheads="1"/>
          </p:cNvSpPr>
          <p:nvPr/>
        </p:nvSpPr>
        <p:spPr bwMode="auto">
          <a:xfrm>
            <a:off x="2732746" y="807956"/>
            <a:ext cx="2630528" cy="4821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lang="en-US" altLang="en-US" sz="1100" b="1" dirty="0">
                <a:solidFill>
                  <a:srgbClr val="202124"/>
                </a:solidFill>
                <a:latin typeface="Arial" panose="020B0604020202020204" pitchFamily="34" charset="0"/>
                <a:cs typeface="Arial" panose="020B0604020202020204" pitchFamily="34" charset="0"/>
              </a:rPr>
              <a:t>&gt;</a:t>
            </a:r>
            <a:r>
              <a:rPr kumimoji="0" lang="es-ES" altLang="en-US" sz="11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80% Reducción de despidos de casos</a:t>
            </a:r>
          </a:p>
          <a:p>
            <a:pPr marR="0" lvl="0" algn="ctr" defTabSz="914400" rtl="0" eaLnBrk="0" fontAlgn="base" latinLnBrk="0" hangingPunct="0">
              <a:lnSpc>
                <a:spcPct val="100000"/>
              </a:lnSpc>
              <a:spcBef>
                <a:spcPct val="0"/>
              </a:spcBef>
              <a:spcAft>
                <a:spcPct val="0"/>
              </a:spcAft>
              <a:buClrTx/>
              <a:buSzTx/>
              <a:tabLst/>
            </a:pPr>
            <a:r>
              <a:rPr kumimoji="0" lang="es-ES" altLang="en-US" sz="11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relacionados con la influenza cuando</a:t>
            </a:r>
          </a:p>
          <a:p>
            <a:pPr marR="0" lvl="0" algn="ctr" defTabSz="914400" rtl="0" eaLnBrk="0" fontAlgn="base" latinLnBrk="0" hangingPunct="0">
              <a:lnSpc>
                <a:spcPct val="100000"/>
              </a:lnSpc>
              <a:spcBef>
                <a:spcPct val="0"/>
              </a:spcBef>
              <a:spcAft>
                <a:spcPct val="0"/>
              </a:spcAft>
              <a:buClrTx/>
              <a:buSzTx/>
              <a:tabLst/>
            </a:pPr>
            <a:r>
              <a:rPr kumimoji="0" lang="es-ES" altLang="en-US" sz="11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se instala ActivePure</a:t>
            </a:r>
            <a:r>
              <a:rPr kumimoji="0" lang="es-E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15" name="TextBox 17">
            <a:extLst>
              <a:ext uri="{FF2B5EF4-FFF2-40B4-BE49-F238E27FC236}">
                <a16:creationId xmlns:a16="http://schemas.microsoft.com/office/drawing/2014/main" id="{67FC4716-896D-4F9E-A9A9-B7DF59BF1A76}"/>
              </a:ext>
            </a:extLst>
          </p:cNvPr>
          <p:cNvSpPr txBox="1"/>
          <p:nvPr/>
        </p:nvSpPr>
        <p:spPr>
          <a:xfrm>
            <a:off x="7349633" y="4696161"/>
            <a:ext cx="1885725" cy="461665"/>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Instalación</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tecnología</a:t>
            </a:r>
            <a:r>
              <a:rPr lang="en-US" sz="1200" b="1" dirty="0">
                <a:latin typeface="Arial" panose="020B0604020202020204" pitchFamily="34" charset="0"/>
                <a:cs typeface="Arial" panose="020B0604020202020204" pitchFamily="34" charset="0"/>
              </a:rPr>
              <a:t> ActivePure</a:t>
            </a:r>
          </a:p>
        </p:txBody>
      </p:sp>
    </p:spTree>
    <p:extLst>
      <p:ext uri="{BB962C8B-B14F-4D97-AF65-F5344CB8AC3E}">
        <p14:creationId xmlns:p14="http://schemas.microsoft.com/office/powerpoint/2010/main" val="62552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7909-D8AC-4D46-A9BF-EE30ECF1592B}"/>
              </a:ext>
            </a:extLst>
          </p:cNvPr>
          <p:cNvSpPr>
            <a:spLocks noGrp="1"/>
          </p:cNvSpPr>
          <p:nvPr>
            <p:ph type="title"/>
          </p:nvPr>
        </p:nvSpPr>
        <p:spPr>
          <a:xfrm>
            <a:off x="4384492" y="394040"/>
            <a:ext cx="3111641" cy="767141"/>
          </a:xfrm>
        </p:spPr>
        <p:txBody>
          <a:bodyPr>
            <a:normAutofit/>
          </a:bodyPr>
          <a:lstStyle/>
          <a:p>
            <a:r>
              <a:rPr lang="en-US" sz="3200" b="1" dirty="0">
                <a:latin typeface="Arial" panose="020B0604020202020204" pitchFamily="34" charset="0"/>
                <a:cs typeface="Arial" panose="020B0604020202020204" pitchFamily="34" charset="0"/>
              </a:rPr>
              <a:t>Ohio School</a:t>
            </a:r>
            <a:endParaRPr lang="en-US" sz="3200" dirty="0"/>
          </a:p>
        </p:txBody>
      </p:sp>
      <p:pic>
        <p:nvPicPr>
          <p:cNvPr id="5" name="Picture 4" descr="Chart&#10;&#10;Description automatically generated">
            <a:extLst>
              <a:ext uri="{FF2B5EF4-FFF2-40B4-BE49-F238E27FC236}">
                <a16:creationId xmlns:a16="http://schemas.microsoft.com/office/drawing/2014/main" id="{BD900A7A-99F6-43A3-B091-54894D4A6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08" y="1077143"/>
            <a:ext cx="7809425" cy="5678763"/>
          </a:xfrm>
          <a:prstGeom prst="rect">
            <a:avLst/>
          </a:prstGeom>
        </p:spPr>
      </p:pic>
      <p:pic>
        <p:nvPicPr>
          <p:cNvPr id="7" name="officeArt object">
            <a:extLst>
              <a:ext uri="{FF2B5EF4-FFF2-40B4-BE49-F238E27FC236}">
                <a16:creationId xmlns:a16="http://schemas.microsoft.com/office/drawing/2014/main" id="{9333115C-2AF8-480B-A13A-2695D0BDB3DF}"/>
              </a:ext>
            </a:extLst>
          </p:cNvPr>
          <p:cNvPicPr/>
          <p:nvPr/>
        </p:nvPicPr>
        <p:blipFill>
          <a:blip r:embed="rId3"/>
          <a:stretch>
            <a:fillRect/>
          </a:stretch>
        </p:blipFill>
        <p:spPr>
          <a:xfrm>
            <a:off x="442814" y="8880"/>
            <a:ext cx="2789043" cy="1068263"/>
          </a:xfrm>
          <a:prstGeom prst="rect">
            <a:avLst/>
          </a:prstGeom>
          <a:ln w="12700" cap="flat">
            <a:noFill/>
            <a:miter lim="400000"/>
          </a:ln>
          <a:effectLst/>
        </p:spPr>
      </p:pic>
      <p:pic>
        <p:nvPicPr>
          <p:cNvPr id="9" name="Picture 8" descr="A picture containing child, indoor, little, person&#10;&#10;Description automatically generated">
            <a:extLst>
              <a:ext uri="{FF2B5EF4-FFF2-40B4-BE49-F238E27FC236}">
                <a16:creationId xmlns:a16="http://schemas.microsoft.com/office/drawing/2014/main" id="{27D1B406-F0B0-48A1-92E9-6C37A7A49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848" y="3804920"/>
            <a:ext cx="3011474" cy="2196741"/>
          </a:xfrm>
          <a:prstGeom prst="rect">
            <a:avLst/>
          </a:prstGeom>
        </p:spPr>
      </p:pic>
      <p:pic>
        <p:nvPicPr>
          <p:cNvPr id="11" name="Picture 10">
            <a:extLst>
              <a:ext uri="{FF2B5EF4-FFF2-40B4-BE49-F238E27FC236}">
                <a16:creationId xmlns:a16="http://schemas.microsoft.com/office/drawing/2014/main" id="{72193165-F91A-4AD6-8D3B-71AFB8C6CB07}"/>
              </a:ext>
            </a:extLst>
          </p:cNvPr>
          <p:cNvPicPr>
            <a:picLocks noChangeAspect="1"/>
          </p:cNvPicPr>
          <p:nvPr/>
        </p:nvPicPr>
        <p:blipFill>
          <a:blip r:embed="rId5"/>
          <a:stretch>
            <a:fillRect/>
          </a:stretch>
        </p:blipFill>
        <p:spPr>
          <a:xfrm>
            <a:off x="9494430" y="1754579"/>
            <a:ext cx="1796139" cy="1990088"/>
          </a:xfrm>
          <a:prstGeom prst="rect">
            <a:avLst/>
          </a:prstGeom>
        </p:spPr>
      </p:pic>
      <p:pic>
        <p:nvPicPr>
          <p:cNvPr id="4" name="Picture 3" descr="Background pattern&#10;&#10;Description automatically generated with low confidence">
            <a:extLst>
              <a:ext uri="{FF2B5EF4-FFF2-40B4-BE49-F238E27FC236}">
                <a16:creationId xmlns:a16="http://schemas.microsoft.com/office/drawing/2014/main" id="{2D5E9AD5-B061-42C6-9535-EC76E6D500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879" y="1366596"/>
            <a:ext cx="5021406" cy="535749"/>
          </a:xfrm>
          <a:prstGeom prst="rect">
            <a:avLst/>
          </a:prstGeom>
        </p:spPr>
      </p:pic>
      <p:sp>
        <p:nvSpPr>
          <p:cNvPr id="6" name="TextBox 5">
            <a:extLst>
              <a:ext uri="{FF2B5EF4-FFF2-40B4-BE49-F238E27FC236}">
                <a16:creationId xmlns:a16="http://schemas.microsoft.com/office/drawing/2014/main" id="{B1E83B14-819B-465C-B67A-05E0B44CE87F}"/>
              </a:ext>
            </a:extLst>
          </p:cNvPr>
          <p:cNvSpPr txBox="1"/>
          <p:nvPr/>
        </p:nvSpPr>
        <p:spPr>
          <a:xfrm>
            <a:off x="2946004" y="1254620"/>
            <a:ext cx="5519331" cy="400110"/>
          </a:xfrm>
          <a:prstGeom prst="rect">
            <a:avLst/>
          </a:prstGeom>
          <a:noFill/>
        </p:spPr>
        <p:txBody>
          <a:bodyPr wrap="none" rtlCol="0">
            <a:spAutoFit/>
          </a:bodyPr>
          <a:lstStyle/>
          <a:p>
            <a:r>
              <a:rPr lang="en-US" sz="2000" b="1" dirty="0"/>
              <a:t>Ohio School – </a:t>
            </a:r>
            <a:r>
              <a:rPr lang="en-US" sz="2000" b="1" dirty="0" err="1"/>
              <a:t>Reducción</a:t>
            </a:r>
            <a:r>
              <a:rPr lang="en-US" sz="2000" b="1" dirty="0"/>
              <a:t> de </a:t>
            </a:r>
            <a:r>
              <a:rPr lang="en-US" sz="2000" b="1" dirty="0" err="1"/>
              <a:t>casos</a:t>
            </a:r>
            <a:r>
              <a:rPr lang="en-US" sz="2000" b="1" dirty="0"/>
              <a:t> de </a:t>
            </a:r>
            <a:r>
              <a:rPr lang="en-US" sz="2000" b="1" dirty="0" err="1"/>
              <a:t>estafilococos</a:t>
            </a:r>
            <a:endParaRPr lang="en-US" sz="2000" b="1" dirty="0"/>
          </a:p>
        </p:txBody>
      </p:sp>
      <p:pic>
        <p:nvPicPr>
          <p:cNvPr id="12" name="Picture 11" descr="Background pattern&#10;&#10;Description automatically generated with low confidence">
            <a:extLst>
              <a:ext uri="{FF2B5EF4-FFF2-40B4-BE49-F238E27FC236}">
                <a16:creationId xmlns:a16="http://schemas.microsoft.com/office/drawing/2014/main" id="{BFB29228-B898-4657-B0D7-A1C8D16236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0015" y="1844284"/>
            <a:ext cx="4370767" cy="614655"/>
          </a:xfrm>
          <a:prstGeom prst="rect">
            <a:avLst/>
          </a:prstGeom>
        </p:spPr>
      </p:pic>
      <p:pic>
        <p:nvPicPr>
          <p:cNvPr id="15" name="Picture 14" descr="Background pattern&#10;&#10;Description automatically generated with low confidence">
            <a:extLst>
              <a:ext uri="{FF2B5EF4-FFF2-40B4-BE49-F238E27FC236}">
                <a16:creationId xmlns:a16="http://schemas.microsoft.com/office/drawing/2014/main" id="{F4D198C5-BB0E-4138-A036-2D4FC9772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81" y="1077143"/>
            <a:ext cx="1437211" cy="5780857"/>
          </a:xfrm>
          <a:prstGeom prst="rect">
            <a:avLst/>
          </a:prstGeom>
        </p:spPr>
      </p:pic>
      <p:pic>
        <p:nvPicPr>
          <p:cNvPr id="17" name="Picture 16" descr="Background pattern&#10;&#10;Description automatically generated with low confidence">
            <a:extLst>
              <a:ext uri="{FF2B5EF4-FFF2-40B4-BE49-F238E27FC236}">
                <a16:creationId xmlns:a16="http://schemas.microsoft.com/office/drawing/2014/main" id="{62E04E10-4967-4FA5-991B-C02C66B110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3742" y="5229575"/>
            <a:ext cx="1327655" cy="1102564"/>
          </a:xfrm>
          <a:prstGeom prst="rect">
            <a:avLst/>
          </a:prstGeom>
        </p:spPr>
      </p:pic>
      <p:sp>
        <p:nvSpPr>
          <p:cNvPr id="18" name="TextBox 17">
            <a:extLst>
              <a:ext uri="{FF2B5EF4-FFF2-40B4-BE49-F238E27FC236}">
                <a16:creationId xmlns:a16="http://schemas.microsoft.com/office/drawing/2014/main" id="{4FEDA60E-C749-4B5F-A129-4FB57F8A7FD4}"/>
              </a:ext>
            </a:extLst>
          </p:cNvPr>
          <p:cNvSpPr txBox="1"/>
          <p:nvPr/>
        </p:nvSpPr>
        <p:spPr>
          <a:xfrm>
            <a:off x="4312654" y="5121812"/>
            <a:ext cx="1522881" cy="1477328"/>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Año</a:t>
            </a:r>
            <a:r>
              <a:rPr lang="en-US" sz="1200" b="1" dirty="0">
                <a:latin typeface="Arial" panose="020B0604020202020204" pitchFamily="34" charset="0"/>
                <a:cs typeface="Arial" panose="020B0604020202020204" pitchFamily="34" charset="0"/>
              </a:rPr>
              <a:t> 2</a:t>
            </a:r>
          </a:p>
          <a:p>
            <a:pPr algn="ctr"/>
            <a:r>
              <a:rPr lang="en-US" sz="1200" b="1" dirty="0" err="1">
                <a:latin typeface="Arial" panose="020B0604020202020204" pitchFamily="34" charset="0"/>
                <a:cs typeface="Arial" panose="020B0604020202020204" pitchFamily="34" charset="0"/>
              </a:rPr>
              <a:t>Después</a:t>
            </a:r>
            <a:r>
              <a:rPr lang="en-US" sz="1200" b="1" dirty="0">
                <a:latin typeface="Arial" panose="020B0604020202020204" pitchFamily="34" charset="0"/>
                <a:cs typeface="Arial" panose="020B0604020202020204" pitchFamily="34" charset="0"/>
              </a:rPr>
              <a:t> de la </a:t>
            </a:r>
            <a:r>
              <a:rPr lang="en-US" sz="1200" b="1" dirty="0" err="1">
                <a:latin typeface="Arial" panose="020B0604020202020204" pitchFamily="34" charset="0"/>
                <a:cs typeface="Arial" panose="020B0604020202020204" pitchFamily="34" charset="0"/>
              </a:rPr>
              <a:t>limpieza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profesional</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realizada</a:t>
            </a:r>
            <a:r>
              <a:rPr lang="en-US" sz="1200" b="1" dirty="0">
                <a:latin typeface="Arial" panose="020B0604020202020204" pitchFamily="34" charset="0"/>
                <a:cs typeface="Arial" panose="020B0604020202020204" pitchFamily="34" charset="0"/>
              </a:rPr>
              <a:t> por </a:t>
            </a:r>
            <a:r>
              <a:rPr lang="en-US" sz="1200" b="1" dirty="0" err="1">
                <a:latin typeface="Arial" panose="020B0604020202020204" pitchFamily="34" charset="0"/>
                <a:cs typeface="Arial" panose="020B0604020202020204" pitchFamily="34" charset="0"/>
              </a:rPr>
              <a:t>otros</a:t>
            </a:r>
            <a:endParaRPr lang="en-US" sz="1200" b="1" dirty="0">
              <a:latin typeface="Arial" panose="020B0604020202020204" pitchFamily="34" charset="0"/>
              <a:cs typeface="Arial" panose="020B0604020202020204" pitchFamily="34" charset="0"/>
            </a:endParaRPr>
          </a:p>
          <a:p>
            <a:endParaRPr lang="en-US" dirty="0"/>
          </a:p>
        </p:txBody>
      </p:sp>
      <p:pic>
        <p:nvPicPr>
          <p:cNvPr id="19" name="Picture 18" descr="Background pattern&#10;&#10;Description automatically generated with low confidence">
            <a:extLst>
              <a:ext uri="{FF2B5EF4-FFF2-40B4-BE49-F238E27FC236}">
                <a16:creationId xmlns:a16="http://schemas.microsoft.com/office/drawing/2014/main" id="{89ECAF1B-4FA9-441F-9F55-B7B080C29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8276" y="5213783"/>
            <a:ext cx="1327655" cy="1102564"/>
          </a:xfrm>
          <a:prstGeom prst="rect">
            <a:avLst/>
          </a:prstGeom>
        </p:spPr>
      </p:pic>
      <p:pic>
        <p:nvPicPr>
          <p:cNvPr id="22" name="Picture 21">
            <a:extLst>
              <a:ext uri="{FF2B5EF4-FFF2-40B4-BE49-F238E27FC236}">
                <a16:creationId xmlns:a16="http://schemas.microsoft.com/office/drawing/2014/main" id="{429D8290-F54A-4B0C-9938-47596B156871}"/>
              </a:ext>
            </a:extLst>
          </p:cNvPr>
          <p:cNvPicPr>
            <a:picLocks noChangeAspect="1"/>
          </p:cNvPicPr>
          <p:nvPr/>
        </p:nvPicPr>
        <p:blipFill>
          <a:blip r:embed="rId7"/>
          <a:stretch>
            <a:fillRect/>
          </a:stretch>
        </p:blipFill>
        <p:spPr>
          <a:xfrm>
            <a:off x="871239" y="3339583"/>
            <a:ext cx="1329043" cy="1103472"/>
          </a:xfrm>
          <a:prstGeom prst="rect">
            <a:avLst/>
          </a:prstGeom>
        </p:spPr>
      </p:pic>
      <p:sp>
        <p:nvSpPr>
          <p:cNvPr id="23" name="TextBox 22">
            <a:extLst>
              <a:ext uri="{FF2B5EF4-FFF2-40B4-BE49-F238E27FC236}">
                <a16:creationId xmlns:a16="http://schemas.microsoft.com/office/drawing/2014/main" id="{7E443DFE-4A85-42E5-BB06-1813ACBFEE9E}"/>
              </a:ext>
            </a:extLst>
          </p:cNvPr>
          <p:cNvSpPr txBox="1"/>
          <p:nvPr/>
        </p:nvSpPr>
        <p:spPr>
          <a:xfrm>
            <a:off x="2868574" y="5089263"/>
            <a:ext cx="1305165" cy="46166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Año</a:t>
            </a:r>
            <a:r>
              <a:rPr lang="en-US" sz="1200" b="1" dirty="0">
                <a:latin typeface="Arial" panose="020B0604020202020204" pitchFamily="34" charset="0"/>
                <a:cs typeface="Arial" panose="020B0604020202020204" pitchFamily="34" charset="0"/>
              </a:rPr>
              <a:t> 1</a:t>
            </a:r>
          </a:p>
          <a:p>
            <a:pPr algn="ctr"/>
            <a:r>
              <a:rPr lang="en-US" sz="1200" b="1" dirty="0">
                <a:latin typeface="Arial" panose="020B0604020202020204" pitchFamily="34" charset="0"/>
                <a:cs typeface="Arial" panose="020B0604020202020204" pitchFamily="34" charset="0"/>
              </a:rPr>
              <a:t>Sin </a:t>
            </a:r>
            <a:r>
              <a:rPr lang="en-US" sz="1200" b="1" dirty="0" err="1">
                <a:latin typeface="Arial" panose="020B0604020202020204" pitchFamily="34" charset="0"/>
                <a:cs typeface="Arial" panose="020B0604020202020204" pitchFamily="34" charset="0"/>
              </a:rPr>
              <a:t>tratamiento</a:t>
            </a:r>
            <a:endParaRPr lang="en-US" dirty="0"/>
          </a:p>
        </p:txBody>
      </p:sp>
      <p:pic>
        <p:nvPicPr>
          <p:cNvPr id="25" name="Picture 24" descr="Background pattern&#10;&#10;Description automatically generated with low confidence">
            <a:extLst>
              <a:ext uri="{FF2B5EF4-FFF2-40B4-BE49-F238E27FC236}">
                <a16:creationId xmlns:a16="http://schemas.microsoft.com/office/drawing/2014/main" id="{A709F40B-5B33-484C-91DA-981F964F26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193" y="5230723"/>
            <a:ext cx="1166858" cy="1295400"/>
          </a:xfrm>
          <a:prstGeom prst="rect">
            <a:avLst/>
          </a:prstGeom>
        </p:spPr>
      </p:pic>
      <p:sp>
        <p:nvSpPr>
          <p:cNvPr id="26" name="TextBox 25">
            <a:extLst>
              <a:ext uri="{FF2B5EF4-FFF2-40B4-BE49-F238E27FC236}">
                <a16:creationId xmlns:a16="http://schemas.microsoft.com/office/drawing/2014/main" id="{09ADA102-0374-4F48-B323-468794352722}"/>
              </a:ext>
            </a:extLst>
          </p:cNvPr>
          <p:cNvSpPr txBox="1"/>
          <p:nvPr/>
        </p:nvSpPr>
        <p:spPr>
          <a:xfrm>
            <a:off x="5940313" y="5170852"/>
            <a:ext cx="1522881" cy="1015663"/>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Año</a:t>
            </a:r>
            <a:r>
              <a:rPr lang="en-US" sz="1200" b="1" dirty="0">
                <a:latin typeface="Arial" panose="020B0604020202020204" pitchFamily="34" charset="0"/>
                <a:cs typeface="Arial" panose="020B0604020202020204" pitchFamily="34" charset="0"/>
              </a:rPr>
              <a:t> 3</a:t>
            </a:r>
          </a:p>
          <a:p>
            <a:pPr algn="ctr"/>
            <a:r>
              <a:rPr lang="en-US" sz="1200" b="1" dirty="0" err="1">
                <a:latin typeface="Arial" panose="020B0604020202020204" pitchFamily="34" charset="0"/>
                <a:cs typeface="Arial" panose="020B0604020202020204" pitchFamily="34" charset="0"/>
              </a:rPr>
              <a:t>Después</a:t>
            </a:r>
            <a:r>
              <a:rPr lang="en-US" sz="1200" b="1" dirty="0">
                <a:latin typeface="Arial" panose="020B0604020202020204" pitchFamily="34" charset="0"/>
                <a:cs typeface="Arial" panose="020B0604020202020204" pitchFamily="34" charset="0"/>
              </a:rPr>
              <a:t> de la </a:t>
            </a:r>
            <a:r>
              <a:rPr lang="en-US" sz="1200" b="1" dirty="0" err="1">
                <a:latin typeface="Arial" panose="020B0604020202020204" pitchFamily="34" charset="0"/>
                <a:cs typeface="Arial" panose="020B0604020202020204" pitchFamily="34" charset="0"/>
              </a:rPr>
              <a:t>instalación</a:t>
            </a:r>
            <a:r>
              <a:rPr lang="en-US" sz="1200" b="1" dirty="0">
                <a:latin typeface="Arial" panose="020B0604020202020204" pitchFamily="34" charset="0"/>
                <a:cs typeface="Arial" panose="020B0604020202020204" pitchFamily="34" charset="0"/>
              </a:rPr>
              <a:t> de la </a:t>
            </a:r>
            <a:r>
              <a:rPr lang="en-US" sz="1200" b="1" dirty="0" err="1">
                <a:latin typeface="Arial" panose="020B0604020202020204" pitchFamily="34" charset="0"/>
                <a:cs typeface="Arial" panose="020B0604020202020204" pitchFamily="34" charset="0"/>
              </a:rPr>
              <a:t>tecnología</a:t>
            </a:r>
            <a:r>
              <a:rPr lang="en-US" sz="1200" b="1" dirty="0">
                <a:latin typeface="Arial" panose="020B0604020202020204" pitchFamily="34" charset="0"/>
                <a:cs typeface="Arial" panose="020B0604020202020204" pitchFamily="34" charset="0"/>
              </a:rPr>
              <a:t> ActivePure</a:t>
            </a:r>
          </a:p>
        </p:txBody>
      </p:sp>
      <p:sp>
        <p:nvSpPr>
          <p:cNvPr id="27" name="TextBox 26">
            <a:extLst>
              <a:ext uri="{FF2B5EF4-FFF2-40B4-BE49-F238E27FC236}">
                <a16:creationId xmlns:a16="http://schemas.microsoft.com/office/drawing/2014/main" id="{5BCB52B1-66C8-4364-96BE-E3B6125F6522}"/>
              </a:ext>
            </a:extLst>
          </p:cNvPr>
          <p:cNvSpPr txBox="1"/>
          <p:nvPr/>
        </p:nvSpPr>
        <p:spPr>
          <a:xfrm>
            <a:off x="971508" y="3462827"/>
            <a:ext cx="1374961"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Casos de </a:t>
            </a:r>
            <a:r>
              <a:rPr lang="en-US" sz="1200" b="1" dirty="0" err="1">
                <a:latin typeface="Arial" panose="020B0604020202020204" pitchFamily="34" charset="0"/>
                <a:cs typeface="Arial" panose="020B0604020202020204" pitchFamily="34" charset="0"/>
              </a:rPr>
              <a:t>estafilococos</a:t>
            </a:r>
            <a:endParaRPr lang="en-US"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74B5055-34F7-4EFB-876C-78BA72B2981C}"/>
              </a:ext>
            </a:extLst>
          </p:cNvPr>
          <p:cNvSpPr txBox="1"/>
          <p:nvPr/>
        </p:nvSpPr>
        <p:spPr>
          <a:xfrm>
            <a:off x="2118715" y="1806155"/>
            <a:ext cx="5766531"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100% de </a:t>
            </a:r>
            <a:r>
              <a:rPr lang="en-US" sz="1400" b="1" dirty="0" err="1">
                <a:latin typeface="Arial" panose="020B0604020202020204" pitchFamily="34" charset="0"/>
                <a:cs typeface="Arial" panose="020B0604020202020204" pitchFamily="34" charset="0"/>
              </a:rPr>
              <a:t>Reducción</a:t>
            </a:r>
            <a:r>
              <a:rPr lang="en-US" sz="1400" b="1" dirty="0">
                <a:latin typeface="Arial" panose="020B0604020202020204" pitchFamily="34" charset="0"/>
                <a:cs typeface="Arial" panose="020B0604020202020204" pitchFamily="34" charset="0"/>
              </a:rPr>
              <a:t> de </a:t>
            </a:r>
            <a:r>
              <a:rPr lang="en-US" sz="1400" b="1" dirty="0" err="1">
                <a:latin typeface="Arial" panose="020B0604020202020204" pitchFamily="34" charset="0"/>
                <a:cs typeface="Arial" panose="020B0604020202020204" pitchFamily="34" charset="0"/>
              </a:rPr>
              <a:t>casos</a:t>
            </a:r>
            <a:r>
              <a:rPr lang="en-US" sz="1400" b="1" dirty="0">
                <a:latin typeface="Arial" panose="020B0604020202020204" pitchFamily="34" charset="0"/>
                <a:cs typeface="Arial" panose="020B0604020202020204" pitchFamily="34" charset="0"/>
              </a:rPr>
              <a:t> de </a:t>
            </a:r>
            <a:r>
              <a:rPr lang="en-US" sz="1400" b="1" dirty="0" err="1">
                <a:latin typeface="Arial" panose="020B0604020202020204" pitchFamily="34" charset="0"/>
                <a:cs typeface="Arial" panose="020B0604020202020204" pitchFamily="34" charset="0"/>
              </a:rPr>
              <a:t>estafilococos</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Tecnología</a:t>
            </a:r>
            <a:r>
              <a:rPr lang="en-US" sz="1400" b="1" dirty="0">
                <a:latin typeface="Arial" panose="020B0604020202020204" pitchFamily="34" charset="0"/>
                <a:cs typeface="Arial" panose="020B0604020202020204" pitchFamily="34" charset="0"/>
              </a:rPr>
              <a:t> ActivePure </a:t>
            </a:r>
            <a:r>
              <a:rPr lang="en-US" sz="1400" b="1" dirty="0" err="1">
                <a:latin typeface="Arial" panose="020B0604020202020204" pitchFamily="34" charset="0"/>
                <a:cs typeface="Arial" panose="020B0604020202020204" pitchFamily="34" charset="0"/>
              </a:rPr>
              <a:t>instalada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en</a:t>
            </a:r>
            <a:r>
              <a:rPr lang="en-US" sz="1400" b="1" dirty="0">
                <a:latin typeface="Arial" panose="020B0604020202020204" pitchFamily="34" charset="0"/>
                <a:cs typeface="Arial" panose="020B0604020202020204" pitchFamily="34" charset="0"/>
              </a:rPr>
              <a:t> las </a:t>
            </a:r>
            <a:r>
              <a:rPr lang="en-US" sz="1400" b="1" dirty="0" err="1">
                <a:latin typeface="Arial" panose="020B0604020202020204" pitchFamily="34" charset="0"/>
                <a:cs typeface="Arial" panose="020B0604020202020204" pitchFamily="34" charset="0"/>
              </a:rPr>
              <a:t>instalaciones</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deportivas</a:t>
            </a:r>
            <a:r>
              <a:rPr lang="en-US" sz="1400" b="1" dirty="0">
                <a:latin typeface="Arial" panose="020B0604020202020204" pitchFamily="34" charset="0"/>
                <a:cs typeface="Arial" panose="020B0604020202020204" pitchFamily="34" charset="0"/>
              </a:rPr>
              <a:t> de Ohio School</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758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a:extLst>
              <a:ext uri="{FF2B5EF4-FFF2-40B4-BE49-F238E27FC236}">
                <a16:creationId xmlns:a16="http://schemas.microsoft.com/office/drawing/2014/main" id="{45E14837-952D-48B2-B76F-61251BC7EF80}"/>
              </a:ext>
            </a:extLst>
          </p:cNvPr>
          <p:cNvPicPr>
            <a:picLocks noGrp="1"/>
          </p:cNvPicPr>
          <p:nvPr>
            <p:ph idx="1"/>
          </p:nvPr>
        </p:nvPicPr>
        <p:blipFill>
          <a:blip r:embed="rId2"/>
          <a:stretch>
            <a:fillRect/>
          </a:stretch>
        </p:blipFill>
        <p:spPr>
          <a:xfrm>
            <a:off x="1604712" y="1182565"/>
            <a:ext cx="7489875" cy="5513638"/>
          </a:xfrm>
          <a:prstGeom prst="rect">
            <a:avLst/>
          </a:prstGeom>
          <a:ln w="12700" cap="flat">
            <a:noFill/>
            <a:miter lim="400000"/>
          </a:ln>
          <a:effectLst/>
        </p:spPr>
      </p:pic>
      <p:pic>
        <p:nvPicPr>
          <p:cNvPr id="6" name="Picture 5">
            <a:extLst>
              <a:ext uri="{FF2B5EF4-FFF2-40B4-BE49-F238E27FC236}">
                <a16:creationId xmlns:a16="http://schemas.microsoft.com/office/drawing/2014/main" id="{F3FC672A-4D36-40A1-943B-F5792E66CCCB}"/>
              </a:ext>
            </a:extLst>
          </p:cNvPr>
          <p:cNvPicPr>
            <a:picLocks noChangeAspect="1"/>
          </p:cNvPicPr>
          <p:nvPr/>
        </p:nvPicPr>
        <p:blipFill>
          <a:blip r:embed="rId3"/>
          <a:stretch>
            <a:fillRect/>
          </a:stretch>
        </p:blipFill>
        <p:spPr>
          <a:xfrm>
            <a:off x="9031167" y="3939384"/>
            <a:ext cx="1986218" cy="2200694"/>
          </a:xfrm>
          <a:prstGeom prst="rect">
            <a:avLst/>
          </a:prstGeom>
        </p:spPr>
      </p:pic>
      <p:pic>
        <p:nvPicPr>
          <p:cNvPr id="10" name="officeArt object">
            <a:extLst>
              <a:ext uri="{FF2B5EF4-FFF2-40B4-BE49-F238E27FC236}">
                <a16:creationId xmlns:a16="http://schemas.microsoft.com/office/drawing/2014/main" id="{836E6E58-64F7-4196-8758-10FBFE58BBE0}"/>
              </a:ext>
            </a:extLst>
          </p:cNvPr>
          <p:cNvPicPr/>
          <p:nvPr/>
        </p:nvPicPr>
        <p:blipFill>
          <a:blip r:embed="rId4"/>
          <a:stretch>
            <a:fillRect/>
          </a:stretch>
        </p:blipFill>
        <p:spPr>
          <a:xfrm>
            <a:off x="371792" y="114302"/>
            <a:ext cx="2789043" cy="1068263"/>
          </a:xfrm>
          <a:prstGeom prst="rect">
            <a:avLst/>
          </a:prstGeom>
          <a:ln w="12700" cap="flat">
            <a:noFill/>
            <a:miter lim="400000"/>
          </a:ln>
          <a:effectLst/>
        </p:spPr>
      </p:pic>
    </p:spTree>
    <p:extLst>
      <p:ext uri="{BB962C8B-B14F-4D97-AF65-F5344CB8AC3E}">
        <p14:creationId xmlns:p14="http://schemas.microsoft.com/office/powerpoint/2010/main" val="90659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2CD5C89-F5FF-4C55-82BE-BE1B6E46B697}"/>
              </a:ext>
            </a:extLst>
          </p:cNvPr>
          <p:cNvSpPr/>
          <p:nvPr/>
        </p:nvSpPr>
        <p:spPr>
          <a:xfrm>
            <a:off x="426720" y="226423"/>
            <a:ext cx="11138263" cy="106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424FCFC-B0EC-46B2-8D6A-671FD449EE07}"/>
              </a:ext>
            </a:extLst>
          </p:cNvPr>
          <p:cNvPicPr>
            <a:picLocks noChangeAspect="1"/>
          </p:cNvPicPr>
          <p:nvPr/>
        </p:nvPicPr>
        <p:blipFill>
          <a:blip r:embed="rId2"/>
          <a:stretch>
            <a:fillRect/>
          </a:stretch>
        </p:blipFill>
        <p:spPr>
          <a:xfrm>
            <a:off x="10099981" y="4512298"/>
            <a:ext cx="1930674" cy="2139149"/>
          </a:xfrm>
          <a:prstGeom prst="rect">
            <a:avLst/>
          </a:prstGeom>
        </p:spPr>
      </p:pic>
      <p:pic>
        <p:nvPicPr>
          <p:cNvPr id="11" name="Content Placeholder 10" descr="A picture containing chart&#10;&#10;Description automatically generated">
            <a:extLst>
              <a:ext uri="{FF2B5EF4-FFF2-40B4-BE49-F238E27FC236}">
                <a16:creationId xmlns:a16="http://schemas.microsoft.com/office/drawing/2014/main" id="{D5885980-A936-42A1-8F1A-BD8F6FF123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9043" y="2205038"/>
            <a:ext cx="6141818" cy="4376737"/>
          </a:xfrm>
        </p:spPr>
      </p:pic>
      <p:pic>
        <p:nvPicPr>
          <p:cNvPr id="14" name="Picture 13" descr="A picture containing chart&#10;&#10;Description automatically generated">
            <a:extLst>
              <a:ext uri="{FF2B5EF4-FFF2-40B4-BE49-F238E27FC236}">
                <a16:creationId xmlns:a16="http://schemas.microsoft.com/office/drawing/2014/main" id="{FFEAE554-9D74-4ED1-8880-319371FB5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662277"/>
            <a:ext cx="9130911" cy="6195723"/>
          </a:xfrm>
          <a:prstGeom prst="rect">
            <a:avLst/>
          </a:prstGeom>
        </p:spPr>
      </p:pic>
      <p:pic>
        <p:nvPicPr>
          <p:cNvPr id="16" name="Picture 15">
            <a:extLst>
              <a:ext uri="{FF2B5EF4-FFF2-40B4-BE49-F238E27FC236}">
                <a16:creationId xmlns:a16="http://schemas.microsoft.com/office/drawing/2014/main" id="{4F5B402C-199D-4E22-9525-B4BF0BAF5A26}"/>
              </a:ext>
            </a:extLst>
          </p:cNvPr>
          <p:cNvPicPr>
            <a:picLocks noChangeAspect="1"/>
          </p:cNvPicPr>
          <p:nvPr/>
        </p:nvPicPr>
        <p:blipFill>
          <a:blip r:embed="rId4"/>
          <a:stretch>
            <a:fillRect/>
          </a:stretch>
        </p:blipFill>
        <p:spPr>
          <a:xfrm>
            <a:off x="914399" y="0"/>
            <a:ext cx="2792210" cy="1066892"/>
          </a:xfrm>
          <a:prstGeom prst="rect">
            <a:avLst/>
          </a:prstGeom>
        </p:spPr>
      </p:pic>
    </p:spTree>
    <p:extLst>
      <p:ext uri="{BB962C8B-B14F-4D97-AF65-F5344CB8AC3E}">
        <p14:creationId xmlns:p14="http://schemas.microsoft.com/office/powerpoint/2010/main" val="119008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833AEEDC-8B36-4E1B-85A6-3144EE97775E}"/>
              </a:ext>
            </a:extLst>
          </p:cNvPr>
          <p:cNvPicPr>
            <a:picLocks noChangeAspect="1"/>
          </p:cNvPicPr>
          <p:nvPr/>
        </p:nvPicPr>
        <p:blipFill rotWithShape="1">
          <a:blip r:embed="rId2">
            <a:extLst>
              <a:ext uri="{28A0092B-C50C-407E-A947-70E740481C1C}">
                <a14:useLocalDpi xmlns:a14="http://schemas.microsoft.com/office/drawing/2010/main" val="0"/>
              </a:ext>
            </a:extLst>
          </a:blip>
          <a:srcRect b="26014"/>
          <a:stretch/>
        </p:blipFill>
        <p:spPr>
          <a:xfrm>
            <a:off x="0" y="1475802"/>
            <a:ext cx="9342444" cy="4858559"/>
          </a:xfrm>
          <a:prstGeom prst="rect">
            <a:avLst/>
          </a:prstGeom>
        </p:spPr>
      </p:pic>
      <p:pic>
        <p:nvPicPr>
          <p:cNvPr id="8" name="Picture 7">
            <a:extLst>
              <a:ext uri="{FF2B5EF4-FFF2-40B4-BE49-F238E27FC236}">
                <a16:creationId xmlns:a16="http://schemas.microsoft.com/office/drawing/2014/main" id="{E63D4D9A-EF1E-4E45-9AD9-26D31B9A3EEE}"/>
              </a:ext>
            </a:extLst>
          </p:cNvPr>
          <p:cNvPicPr>
            <a:picLocks noChangeAspect="1"/>
          </p:cNvPicPr>
          <p:nvPr/>
        </p:nvPicPr>
        <p:blipFill>
          <a:blip r:embed="rId3"/>
          <a:stretch>
            <a:fillRect/>
          </a:stretch>
        </p:blipFill>
        <p:spPr>
          <a:xfrm>
            <a:off x="545146" y="35627"/>
            <a:ext cx="2792210" cy="1066892"/>
          </a:xfrm>
          <a:prstGeom prst="rect">
            <a:avLst/>
          </a:prstGeom>
        </p:spPr>
      </p:pic>
      <p:sp>
        <p:nvSpPr>
          <p:cNvPr id="10" name="TextBox 9">
            <a:extLst>
              <a:ext uri="{FF2B5EF4-FFF2-40B4-BE49-F238E27FC236}">
                <a16:creationId xmlns:a16="http://schemas.microsoft.com/office/drawing/2014/main" id="{CF46EB05-1770-4831-8FE2-3AA17D9B66E8}"/>
              </a:ext>
            </a:extLst>
          </p:cNvPr>
          <p:cNvSpPr txBox="1"/>
          <p:nvPr/>
        </p:nvSpPr>
        <p:spPr>
          <a:xfrm>
            <a:off x="4961106" y="153574"/>
            <a:ext cx="5083443" cy="646331"/>
          </a:xfrm>
          <a:prstGeom prst="rect">
            <a:avLst/>
          </a:prstGeom>
          <a:noFill/>
        </p:spPr>
        <p:txBody>
          <a:bodyPr wrap="none" rtlCol="0">
            <a:spAutoFit/>
          </a:bodyPr>
          <a:lstStyle/>
          <a:p>
            <a:r>
              <a:rPr lang="en-US" sz="3600" b="1" dirty="0" err="1">
                <a:latin typeface="Arial" panose="020B0604020202020204" pitchFamily="34" charset="0"/>
                <a:cs typeface="Arial" panose="020B0604020202020204" pitchFamily="34" charset="0"/>
              </a:rPr>
              <a:t>Instalaciones</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médicas</a:t>
            </a:r>
            <a:endParaRPr lang="en-US" sz="36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2591348-849C-438B-9E28-35EBC675E154}"/>
              </a:ext>
            </a:extLst>
          </p:cNvPr>
          <p:cNvPicPr>
            <a:picLocks noChangeAspect="1"/>
          </p:cNvPicPr>
          <p:nvPr/>
        </p:nvPicPr>
        <p:blipFill>
          <a:blip r:embed="rId4"/>
          <a:stretch>
            <a:fillRect/>
          </a:stretch>
        </p:blipFill>
        <p:spPr>
          <a:xfrm>
            <a:off x="9070855" y="3876040"/>
            <a:ext cx="1923128" cy="2130790"/>
          </a:xfrm>
          <a:prstGeom prst="rect">
            <a:avLst/>
          </a:prstGeom>
        </p:spPr>
      </p:pic>
    </p:spTree>
    <p:extLst>
      <p:ext uri="{BB962C8B-B14F-4D97-AF65-F5344CB8AC3E}">
        <p14:creationId xmlns:p14="http://schemas.microsoft.com/office/powerpoint/2010/main" val="234403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4AE5DDA-DAA9-423A-A4CF-54523146D675}"/>
              </a:ext>
            </a:extLst>
          </p:cNvPr>
          <p:cNvSpPr/>
          <p:nvPr/>
        </p:nvSpPr>
        <p:spPr>
          <a:xfrm>
            <a:off x="478971" y="191589"/>
            <a:ext cx="10728960" cy="14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8" name="Picture 7">
            <a:extLst>
              <a:ext uri="{FF2B5EF4-FFF2-40B4-BE49-F238E27FC236}">
                <a16:creationId xmlns:a16="http://schemas.microsoft.com/office/drawing/2014/main" id="{5278CB8C-B970-4A1B-BACC-7DDEBD1C16AB}"/>
              </a:ext>
            </a:extLst>
          </p:cNvPr>
          <p:cNvPicPr>
            <a:picLocks noChangeAspect="1"/>
          </p:cNvPicPr>
          <p:nvPr/>
        </p:nvPicPr>
        <p:blipFill>
          <a:blip r:embed="rId2"/>
          <a:stretch>
            <a:fillRect/>
          </a:stretch>
        </p:blipFill>
        <p:spPr>
          <a:xfrm>
            <a:off x="1191836" y="1"/>
            <a:ext cx="9808327" cy="6858000"/>
          </a:xfrm>
          <a:prstGeom prst="rect">
            <a:avLst/>
          </a:prstGeom>
          <a:ln>
            <a:noFill/>
          </a:ln>
        </p:spPr>
      </p:pic>
      <p:pic>
        <p:nvPicPr>
          <p:cNvPr id="3" name="Picture 2">
            <a:extLst>
              <a:ext uri="{FF2B5EF4-FFF2-40B4-BE49-F238E27FC236}">
                <a16:creationId xmlns:a16="http://schemas.microsoft.com/office/drawing/2014/main" id="{02B1BE32-9B18-4349-B1ED-EDBE48426D38}"/>
              </a:ext>
            </a:extLst>
          </p:cNvPr>
          <p:cNvPicPr>
            <a:picLocks noChangeAspect="1"/>
          </p:cNvPicPr>
          <p:nvPr/>
        </p:nvPicPr>
        <p:blipFill>
          <a:blip r:embed="rId3"/>
          <a:stretch>
            <a:fillRect/>
          </a:stretch>
        </p:blipFill>
        <p:spPr>
          <a:xfrm>
            <a:off x="1294360" y="83404"/>
            <a:ext cx="1851997" cy="1252137"/>
          </a:xfrm>
          <a:prstGeom prst="rect">
            <a:avLst/>
          </a:prstGeom>
        </p:spPr>
      </p:pic>
      <p:pic>
        <p:nvPicPr>
          <p:cNvPr id="16" name="Picture 15" descr="Background pattern&#10;&#10;Description automatically generated">
            <a:extLst>
              <a:ext uri="{FF2B5EF4-FFF2-40B4-BE49-F238E27FC236}">
                <a16:creationId xmlns:a16="http://schemas.microsoft.com/office/drawing/2014/main" id="{FD813C1F-C574-4017-B551-C72D46FE4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9630" y="1682350"/>
            <a:ext cx="5552739" cy="646330"/>
          </a:xfrm>
          <a:prstGeom prst="rect">
            <a:avLst/>
          </a:prstGeom>
        </p:spPr>
      </p:pic>
      <p:sp>
        <p:nvSpPr>
          <p:cNvPr id="4" name="TextBox 3">
            <a:extLst>
              <a:ext uri="{FF2B5EF4-FFF2-40B4-BE49-F238E27FC236}">
                <a16:creationId xmlns:a16="http://schemas.microsoft.com/office/drawing/2014/main" id="{6C635904-7CEA-4544-BB9E-ADC93598DB1A}"/>
              </a:ext>
            </a:extLst>
          </p:cNvPr>
          <p:cNvSpPr txBox="1"/>
          <p:nvPr/>
        </p:nvSpPr>
        <p:spPr>
          <a:xfrm>
            <a:off x="3319630" y="1662784"/>
            <a:ext cx="5208780" cy="646331"/>
          </a:xfrm>
          <a:prstGeom prst="rect">
            <a:avLst/>
          </a:prstGeom>
          <a:noFill/>
        </p:spPr>
        <p:txBody>
          <a:bodyPr wrap="square" rtlCol="0">
            <a:spAutoFit/>
          </a:bodyPr>
          <a:lstStyle/>
          <a:p>
            <a:pPr algn="ctr"/>
            <a:r>
              <a:rPr lang="en-US" b="1" dirty="0" err="1"/>
              <a:t>Proteja</a:t>
            </a:r>
            <a:r>
              <a:rPr lang="en-US" b="1" dirty="0"/>
              <a:t> a </a:t>
            </a:r>
            <a:r>
              <a:rPr lang="en-US" b="1" dirty="0" err="1"/>
              <a:t>su</a:t>
            </a:r>
            <a:r>
              <a:rPr lang="en-US" b="1" dirty="0"/>
              <a:t> </a:t>
            </a:r>
            <a:r>
              <a:rPr lang="en-US" b="1" dirty="0" err="1"/>
              <a:t>familia</a:t>
            </a:r>
            <a:r>
              <a:rPr lang="en-US" b="1" dirty="0"/>
              <a:t>, </a:t>
            </a:r>
            <a:r>
              <a:rPr lang="en-US" b="1" dirty="0" err="1"/>
              <a:t>escuela</a:t>
            </a:r>
            <a:r>
              <a:rPr lang="en-US" b="1" dirty="0"/>
              <a:t> o </a:t>
            </a:r>
            <a:r>
              <a:rPr lang="en-US" b="1" dirty="0" err="1"/>
              <a:t>negocio</a:t>
            </a:r>
            <a:r>
              <a:rPr lang="en-US" b="1" dirty="0"/>
              <a:t> de </a:t>
            </a:r>
            <a:r>
              <a:rPr lang="en-US" b="1" dirty="0" err="1"/>
              <a:t>contaminantes</a:t>
            </a:r>
            <a:r>
              <a:rPr lang="en-US" b="1" dirty="0"/>
              <a:t> </a:t>
            </a:r>
            <a:r>
              <a:rPr lang="en-US" b="1" dirty="0" err="1"/>
              <a:t>dañinos</a:t>
            </a:r>
            <a:r>
              <a:rPr lang="en-US" b="1" dirty="0"/>
              <a:t> </a:t>
            </a:r>
            <a:r>
              <a:rPr lang="en-US" b="1" dirty="0" err="1"/>
              <a:t>escondidos</a:t>
            </a:r>
            <a:r>
              <a:rPr lang="en-US" b="1" dirty="0"/>
              <a:t> a la vista.</a:t>
            </a:r>
          </a:p>
        </p:txBody>
      </p:sp>
    </p:spTree>
    <p:extLst>
      <p:ext uri="{BB962C8B-B14F-4D97-AF65-F5344CB8AC3E}">
        <p14:creationId xmlns:p14="http://schemas.microsoft.com/office/powerpoint/2010/main" val="203077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8A347051-391D-485B-A451-7EB000BFC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67" y="-35169"/>
            <a:ext cx="7139429" cy="6858000"/>
          </a:xfrm>
          <a:prstGeom prst="rect">
            <a:avLst/>
          </a:prstGeom>
        </p:spPr>
      </p:pic>
      <p:pic>
        <p:nvPicPr>
          <p:cNvPr id="2" name="Picture 1" descr="A close up of a device&#10;&#10;Description automatically generated">
            <a:extLst>
              <a:ext uri="{FF2B5EF4-FFF2-40B4-BE49-F238E27FC236}">
                <a16:creationId xmlns:a16="http://schemas.microsoft.com/office/drawing/2014/main" id="{8EAFEF86-4DE6-45AB-BBDB-950752E44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009" y="1090245"/>
            <a:ext cx="1734450" cy="1275204"/>
          </a:xfrm>
          <a:prstGeom prst="rect">
            <a:avLst/>
          </a:prstGeom>
        </p:spPr>
      </p:pic>
      <p:pic>
        <p:nvPicPr>
          <p:cNvPr id="3" name="Picture 2" descr="A picture containing sitting, monitor, table, computer&#10;&#10;Description automatically generated">
            <a:extLst>
              <a:ext uri="{FF2B5EF4-FFF2-40B4-BE49-F238E27FC236}">
                <a16:creationId xmlns:a16="http://schemas.microsoft.com/office/drawing/2014/main" id="{2FA2DA2F-C46F-41E2-A325-A527108CB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806" y="4972050"/>
            <a:ext cx="938753" cy="1080826"/>
          </a:xfrm>
          <a:prstGeom prst="rect">
            <a:avLst/>
          </a:prstGeom>
        </p:spPr>
      </p:pic>
      <p:sp>
        <p:nvSpPr>
          <p:cNvPr id="4" name="TextBox 3">
            <a:extLst>
              <a:ext uri="{FF2B5EF4-FFF2-40B4-BE49-F238E27FC236}">
                <a16:creationId xmlns:a16="http://schemas.microsoft.com/office/drawing/2014/main" id="{8AF26086-CF3A-472C-BA4C-5DA773910EB6}"/>
              </a:ext>
            </a:extLst>
          </p:cNvPr>
          <p:cNvSpPr txBox="1"/>
          <p:nvPr/>
        </p:nvSpPr>
        <p:spPr>
          <a:xfrm>
            <a:off x="1295725" y="2226987"/>
            <a:ext cx="2202970" cy="276999"/>
          </a:xfrm>
          <a:prstGeom prst="rect">
            <a:avLst/>
          </a:prstGeom>
          <a:noFill/>
        </p:spPr>
        <p:txBody>
          <a:bodyPr wrap="square" rtlCol="0">
            <a:spAutoFit/>
          </a:bodyPr>
          <a:lstStyle/>
          <a:p>
            <a:r>
              <a:rPr lang="en-US" sz="1200" dirty="0">
                <a:latin typeface="Arial Black" panose="020B0A04020102020204" pitchFamily="34" charset="0"/>
              </a:rPr>
              <a:t>FreshAir Mobile</a:t>
            </a:r>
          </a:p>
        </p:txBody>
      </p:sp>
      <p:sp>
        <p:nvSpPr>
          <p:cNvPr id="12" name="TextBox 11">
            <a:extLst>
              <a:ext uri="{FF2B5EF4-FFF2-40B4-BE49-F238E27FC236}">
                <a16:creationId xmlns:a16="http://schemas.microsoft.com/office/drawing/2014/main" id="{6DF13718-1B5A-4EBC-9B82-78FCC680906B}"/>
              </a:ext>
            </a:extLst>
          </p:cNvPr>
          <p:cNvSpPr txBox="1"/>
          <p:nvPr/>
        </p:nvSpPr>
        <p:spPr>
          <a:xfrm rot="10800000" flipV="1">
            <a:off x="1338525" y="6117302"/>
            <a:ext cx="2565237" cy="276999"/>
          </a:xfrm>
          <a:prstGeom prst="rect">
            <a:avLst/>
          </a:prstGeom>
          <a:noFill/>
        </p:spPr>
        <p:txBody>
          <a:bodyPr wrap="square" rtlCol="0">
            <a:spAutoFit/>
          </a:bodyPr>
          <a:lstStyle/>
          <a:p>
            <a:r>
              <a:rPr lang="en-US" sz="1200" dirty="0" err="1">
                <a:latin typeface="Arial Black" panose="020B0A04020102020204" pitchFamily="34" charset="0"/>
              </a:rPr>
              <a:t>FreshAir</a:t>
            </a:r>
            <a:r>
              <a:rPr lang="en-US" sz="1200" dirty="0">
                <a:latin typeface="Arial Black" panose="020B0A04020102020204" pitchFamily="34" charset="0"/>
              </a:rPr>
              <a:t> Personal</a:t>
            </a:r>
          </a:p>
        </p:txBody>
      </p:sp>
      <p:pic>
        <p:nvPicPr>
          <p:cNvPr id="10" name="Picture 9">
            <a:extLst>
              <a:ext uri="{FF2B5EF4-FFF2-40B4-BE49-F238E27FC236}">
                <a16:creationId xmlns:a16="http://schemas.microsoft.com/office/drawing/2014/main" id="{ECCEE9A5-1FE4-4CB7-ABF4-E6D877CC605E}"/>
              </a:ext>
            </a:extLst>
          </p:cNvPr>
          <p:cNvPicPr>
            <a:picLocks noChangeAspect="1"/>
          </p:cNvPicPr>
          <p:nvPr/>
        </p:nvPicPr>
        <p:blipFill>
          <a:blip r:embed="rId5"/>
          <a:stretch>
            <a:fillRect/>
          </a:stretch>
        </p:blipFill>
        <p:spPr>
          <a:xfrm>
            <a:off x="8182133" y="247416"/>
            <a:ext cx="1980604" cy="1109422"/>
          </a:xfrm>
          <a:prstGeom prst="rect">
            <a:avLst/>
          </a:prstGeom>
        </p:spPr>
      </p:pic>
      <p:pic>
        <p:nvPicPr>
          <p:cNvPr id="9" name="Picture 8" descr="Background pattern&#10;&#10;Description automatically generated with low confidence">
            <a:extLst>
              <a:ext uri="{FF2B5EF4-FFF2-40B4-BE49-F238E27FC236}">
                <a16:creationId xmlns:a16="http://schemas.microsoft.com/office/drawing/2014/main" id="{26A6665F-9BC5-4612-B610-A45204395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956" y="4840858"/>
            <a:ext cx="1618769" cy="1553444"/>
          </a:xfrm>
          <a:prstGeom prst="rect">
            <a:avLst/>
          </a:prstGeom>
        </p:spPr>
      </p:pic>
      <p:pic>
        <p:nvPicPr>
          <p:cNvPr id="11" name="Picture 10">
            <a:extLst>
              <a:ext uri="{FF2B5EF4-FFF2-40B4-BE49-F238E27FC236}">
                <a16:creationId xmlns:a16="http://schemas.microsoft.com/office/drawing/2014/main" id="{7C41BD30-0A65-4F22-BBE6-48B1079D63AA}"/>
              </a:ext>
            </a:extLst>
          </p:cNvPr>
          <p:cNvPicPr>
            <a:picLocks noChangeAspect="1"/>
          </p:cNvPicPr>
          <p:nvPr/>
        </p:nvPicPr>
        <p:blipFill>
          <a:blip r:embed="rId7"/>
          <a:stretch>
            <a:fillRect/>
          </a:stretch>
        </p:blipFill>
        <p:spPr>
          <a:xfrm>
            <a:off x="4812098" y="4626873"/>
            <a:ext cx="1432684" cy="1585097"/>
          </a:xfrm>
          <a:prstGeom prst="rect">
            <a:avLst/>
          </a:prstGeom>
        </p:spPr>
      </p:pic>
      <p:pic>
        <p:nvPicPr>
          <p:cNvPr id="14" name="Picture 13" descr="Background pattern&#10;&#10;Description automatically generated with low confidence">
            <a:extLst>
              <a:ext uri="{FF2B5EF4-FFF2-40B4-BE49-F238E27FC236}">
                <a16:creationId xmlns:a16="http://schemas.microsoft.com/office/drawing/2014/main" id="{4C8DCC8C-2015-484D-94C2-8FDD93832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 y="4576003"/>
            <a:ext cx="1641903" cy="380277"/>
          </a:xfrm>
          <a:prstGeom prst="rect">
            <a:avLst/>
          </a:prstGeom>
        </p:spPr>
      </p:pic>
      <p:sp>
        <p:nvSpPr>
          <p:cNvPr id="15" name="TextBox 14">
            <a:extLst>
              <a:ext uri="{FF2B5EF4-FFF2-40B4-BE49-F238E27FC236}">
                <a16:creationId xmlns:a16="http://schemas.microsoft.com/office/drawing/2014/main" id="{1F23CA59-1FF0-4F94-922F-824ACB67D30E}"/>
              </a:ext>
            </a:extLst>
          </p:cNvPr>
          <p:cNvSpPr txBox="1"/>
          <p:nvPr/>
        </p:nvSpPr>
        <p:spPr>
          <a:xfrm>
            <a:off x="182325" y="4576003"/>
            <a:ext cx="979755" cy="307777"/>
          </a:xfrm>
          <a:prstGeom prst="rect">
            <a:avLst/>
          </a:prstGeom>
          <a:noFill/>
        </p:spPr>
        <p:txBody>
          <a:bodyPr wrap="none" rtlCol="0">
            <a:spAutoFit/>
          </a:bodyPr>
          <a:lstStyle/>
          <a:p>
            <a:r>
              <a:rPr lang="en-US" sz="1400" dirty="0">
                <a:latin typeface="Arial Narrow" panose="020B0606020202030204" pitchFamily="34" charset="0"/>
                <a:cs typeface="Arial" panose="020B0604020202020204" pitchFamily="34" charset="0"/>
              </a:rPr>
              <a:t>Restaurants</a:t>
            </a:r>
          </a:p>
        </p:txBody>
      </p:sp>
      <p:pic>
        <p:nvPicPr>
          <p:cNvPr id="17" name="Picture 16" descr="Background pattern&#10;&#10;Description automatically generated with low confidence">
            <a:extLst>
              <a:ext uri="{FF2B5EF4-FFF2-40B4-BE49-F238E27FC236}">
                <a16:creationId xmlns:a16="http://schemas.microsoft.com/office/drawing/2014/main" id="{972F691C-6175-4920-927D-B7C6280FFE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94848" y="1597980"/>
            <a:ext cx="365260" cy="3724094"/>
          </a:xfrm>
          <a:prstGeom prst="rect">
            <a:avLst/>
          </a:prstGeom>
        </p:spPr>
      </p:pic>
      <p:sp>
        <p:nvSpPr>
          <p:cNvPr id="20" name="TextBox 19">
            <a:extLst>
              <a:ext uri="{FF2B5EF4-FFF2-40B4-BE49-F238E27FC236}">
                <a16:creationId xmlns:a16="http://schemas.microsoft.com/office/drawing/2014/main" id="{61A65663-D85C-4A61-8C0E-DC3B673E96A9}"/>
              </a:ext>
            </a:extLst>
          </p:cNvPr>
          <p:cNvSpPr txBox="1"/>
          <p:nvPr/>
        </p:nvSpPr>
        <p:spPr>
          <a:xfrm>
            <a:off x="4780956" y="6246954"/>
            <a:ext cx="1647631" cy="276999"/>
          </a:xfrm>
          <a:prstGeom prst="rect">
            <a:avLst/>
          </a:prstGeom>
          <a:noFill/>
        </p:spPr>
        <p:txBody>
          <a:bodyPr wrap="none" rtlCol="0">
            <a:spAutoFit/>
          </a:bodyPr>
          <a:lstStyle/>
          <a:p>
            <a:r>
              <a:rPr lang="en-US" sz="1200" b="1" dirty="0">
                <a:latin typeface="Arial Black" panose="020B0A04020102020204" pitchFamily="34" charset="0"/>
              </a:rPr>
              <a:t>Air &amp; Surface Pro</a:t>
            </a:r>
          </a:p>
        </p:txBody>
      </p:sp>
      <p:sp>
        <p:nvSpPr>
          <p:cNvPr id="6" name="Rectangle 1">
            <a:extLst>
              <a:ext uri="{FF2B5EF4-FFF2-40B4-BE49-F238E27FC236}">
                <a16:creationId xmlns:a16="http://schemas.microsoft.com/office/drawing/2014/main" id="{DD56744D-4288-41A9-B1C5-829F8D716658}"/>
              </a:ext>
            </a:extLst>
          </p:cNvPr>
          <p:cNvSpPr>
            <a:spLocks noChangeArrowheads="1"/>
          </p:cNvSpPr>
          <p:nvPr/>
        </p:nvSpPr>
        <p:spPr bwMode="auto">
          <a:xfrm>
            <a:off x="7239827" y="1562246"/>
            <a:ext cx="4064022" cy="440634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Seguro - Probado - Efectivo Certificado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Desinfección continua 24/7</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Asequible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Independiente / portátil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Conectar y Purificar</a:t>
            </a:r>
            <a:endParaRPr lang="es-ES" altLang="en-US" sz="1600" b="1" dirty="0">
              <a:solidFill>
                <a:srgbClr val="202124"/>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Sin productos químicos ni ozono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Sin subproductos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Funciona de forma rápida y silenciosa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Seguro de usar en espacios ocupados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Funciona en tiempo real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Cubre hasta 3,000 pies cuadrados.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Diseñado, diseñado y producido en los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1600" b="1" dirty="0">
                <a:solidFill>
                  <a:srgbClr val="202124"/>
                </a:solidFill>
                <a:latin typeface="Arial" panose="020B0604020202020204" pitchFamily="34" charset="0"/>
                <a:cs typeface="Arial" panose="020B0604020202020204" pitchFamily="34" charset="0"/>
              </a:rPr>
              <a:t>   </a:t>
            </a: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EE. UU.</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n-US" sz="1600" b="1" dirty="0">
              <a:solidFill>
                <a:srgbClr val="202124"/>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Para obtener más información, comuníquese con la persona que le envió esta presentación.</a:t>
            </a:r>
            <a:r>
              <a:rPr kumimoji="0" lang="es-E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31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2EB0F0-83FD-422B-87D1-F6B5DE2F5322}"/>
              </a:ext>
            </a:extLst>
          </p:cNvPr>
          <p:cNvPicPr>
            <a:picLocks noChangeAspect="1"/>
          </p:cNvPicPr>
          <p:nvPr/>
        </p:nvPicPr>
        <p:blipFill>
          <a:blip r:embed="rId2"/>
          <a:stretch>
            <a:fillRect/>
          </a:stretch>
        </p:blipFill>
        <p:spPr>
          <a:xfrm>
            <a:off x="7934799" y="2227214"/>
            <a:ext cx="2054137" cy="2280035"/>
          </a:xfrm>
          <a:prstGeom prst="rect">
            <a:avLst/>
          </a:prstGeom>
        </p:spPr>
      </p:pic>
      <p:pic>
        <p:nvPicPr>
          <p:cNvPr id="1028" name="Picture 3" descr="A picture containing text, seat, furniture&#10;&#10;Description automatically generated">
            <a:extLst>
              <a:ext uri="{FF2B5EF4-FFF2-40B4-BE49-F238E27FC236}">
                <a16:creationId xmlns:a16="http://schemas.microsoft.com/office/drawing/2014/main" id="{C38F301B-BDD2-4CDD-8B71-FBDC1F2E1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2" y="153866"/>
            <a:ext cx="7811965" cy="518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8123DFC-BFE8-4E65-B7A8-362DFEC0140B}"/>
              </a:ext>
            </a:extLst>
          </p:cNvPr>
          <p:cNvPicPr>
            <a:picLocks noChangeAspect="1"/>
          </p:cNvPicPr>
          <p:nvPr/>
        </p:nvPicPr>
        <p:blipFill>
          <a:blip r:embed="rId4"/>
          <a:stretch>
            <a:fillRect/>
          </a:stretch>
        </p:blipFill>
        <p:spPr>
          <a:xfrm>
            <a:off x="7855927" y="457201"/>
            <a:ext cx="2211883" cy="1329886"/>
          </a:xfrm>
          <a:prstGeom prst="rect">
            <a:avLst/>
          </a:prstGeom>
        </p:spPr>
      </p:pic>
      <p:sp>
        <p:nvSpPr>
          <p:cNvPr id="5" name="Rectangle 3">
            <a:extLst>
              <a:ext uri="{FF2B5EF4-FFF2-40B4-BE49-F238E27FC236}">
                <a16:creationId xmlns:a16="http://schemas.microsoft.com/office/drawing/2014/main" id="{5D06C48C-B3A7-4374-A56E-1B455E5D7E8E}"/>
              </a:ext>
            </a:extLst>
          </p:cNvPr>
          <p:cNvSpPr>
            <a:spLocks noChangeArrowheads="1"/>
          </p:cNvSpPr>
          <p:nvPr/>
        </p:nvSpPr>
        <p:spPr bwMode="auto">
          <a:xfrm>
            <a:off x="43962" y="5449630"/>
            <a:ext cx="7811964" cy="10515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Las pruebas para el SARS-CoV-2 (nuevo coronavirus) fueron realizadas por una de las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instalaciones de pruebas de bioseguridad más importantes del mundo, la Rama Médica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de la Universidad de Texas (UTMB), que realiza pruebas principalmente para las Fuerzas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Armadas de EE. UU. Y los Centros para el Control de Enfermedades (CDC).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Siguiendo estrictos protocolos de la FDA.</a:t>
            </a:r>
            <a:r>
              <a:rPr kumimoji="0" lang="es-E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718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4B97-4904-487B-B848-0DE80DC164CF}"/>
              </a:ext>
            </a:extLst>
          </p:cNvPr>
          <p:cNvSpPr>
            <a:spLocks noGrp="1"/>
          </p:cNvSpPr>
          <p:nvPr>
            <p:ph type="title"/>
          </p:nvPr>
        </p:nvSpPr>
        <p:spPr/>
        <p:txBody>
          <a:bodyPr/>
          <a:lstStyle/>
          <a:p>
            <a:endParaRPr lang="en-US"/>
          </a:p>
        </p:txBody>
      </p:sp>
      <p:pic>
        <p:nvPicPr>
          <p:cNvPr id="5" name="Content Placeholder 4" descr="Chart, bar chart&#10;&#10;Description automatically generated">
            <a:extLst>
              <a:ext uri="{FF2B5EF4-FFF2-40B4-BE49-F238E27FC236}">
                <a16:creationId xmlns:a16="http://schemas.microsoft.com/office/drawing/2014/main" id="{6926F865-0A44-45ED-BE94-FDE8C46BAF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049" y="2205038"/>
            <a:ext cx="5077864" cy="4376737"/>
          </a:xfrm>
        </p:spPr>
      </p:pic>
      <p:pic>
        <p:nvPicPr>
          <p:cNvPr id="7" name="Picture 6" descr="Chart, bar chart&#10;&#10;Description automatically generated">
            <a:extLst>
              <a:ext uri="{FF2B5EF4-FFF2-40B4-BE49-F238E27FC236}">
                <a16:creationId xmlns:a16="http://schemas.microsoft.com/office/drawing/2014/main" id="{6FD04D4D-00E1-427F-B0B3-276D91B87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313" y="99031"/>
            <a:ext cx="9330004" cy="6576792"/>
          </a:xfrm>
          <a:prstGeom prst="rect">
            <a:avLst/>
          </a:prstGeom>
        </p:spPr>
      </p:pic>
      <p:pic>
        <p:nvPicPr>
          <p:cNvPr id="8" name="Picture 7">
            <a:extLst>
              <a:ext uri="{FF2B5EF4-FFF2-40B4-BE49-F238E27FC236}">
                <a16:creationId xmlns:a16="http://schemas.microsoft.com/office/drawing/2014/main" id="{AB3DA99C-E2B6-45C0-9005-F2D0ADC8C40E}"/>
              </a:ext>
            </a:extLst>
          </p:cNvPr>
          <p:cNvPicPr>
            <a:picLocks noChangeAspect="1"/>
          </p:cNvPicPr>
          <p:nvPr/>
        </p:nvPicPr>
        <p:blipFill>
          <a:blip r:embed="rId3"/>
          <a:stretch>
            <a:fillRect/>
          </a:stretch>
        </p:blipFill>
        <p:spPr>
          <a:xfrm>
            <a:off x="250015" y="182177"/>
            <a:ext cx="3078445" cy="1850903"/>
          </a:xfrm>
          <a:prstGeom prst="rect">
            <a:avLst/>
          </a:prstGeom>
        </p:spPr>
      </p:pic>
      <p:pic>
        <p:nvPicPr>
          <p:cNvPr id="9" name="Picture 8">
            <a:extLst>
              <a:ext uri="{FF2B5EF4-FFF2-40B4-BE49-F238E27FC236}">
                <a16:creationId xmlns:a16="http://schemas.microsoft.com/office/drawing/2014/main" id="{CCAE4CBE-57C2-4C88-A1C1-DB3197EA7319}"/>
              </a:ext>
            </a:extLst>
          </p:cNvPr>
          <p:cNvPicPr>
            <a:picLocks noChangeAspect="1"/>
          </p:cNvPicPr>
          <p:nvPr/>
        </p:nvPicPr>
        <p:blipFill>
          <a:blip r:embed="rId4"/>
          <a:stretch>
            <a:fillRect/>
          </a:stretch>
        </p:blipFill>
        <p:spPr>
          <a:xfrm>
            <a:off x="390110" y="2592001"/>
            <a:ext cx="2283461" cy="2530032"/>
          </a:xfrm>
          <a:prstGeom prst="rect">
            <a:avLst/>
          </a:prstGeom>
        </p:spPr>
      </p:pic>
      <p:sp>
        <p:nvSpPr>
          <p:cNvPr id="15" name="Text Box 2">
            <a:extLst>
              <a:ext uri="{FF2B5EF4-FFF2-40B4-BE49-F238E27FC236}">
                <a16:creationId xmlns:a16="http://schemas.microsoft.com/office/drawing/2014/main" id="{189C7A67-2837-43A6-AC97-6443E904446E}"/>
              </a:ext>
            </a:extLst>
          </p:cNvPr>
          <p:cNvSpPr txBox="1">
            <a:spLocks noChangeArrowheads="1"/>
          </p:cNvSpPr>
          <p:nvPr/>
        </p:nvSpPr>
        <p:spPr bwMode="auto">
          <a:xfrm>
            <a:off x="2895141" y="105011"/>
            <a:ext cx="6811566" cy="644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dirty="0">
                <a:ln>
                  <a:noFill/>
                </a:ln>
                <a:solidFill>
                  <a:srgbClr val="202124"/>
                </a:solidFill>
                <a:effectLst/>
                <a:latin typeface="Arial Black" panose="020B0A04020102020204" pitchFamily="34" charset="0"/>
              </a:rPr>
              <a:t>Reducción del virus del SARS-Cov-2 en el aire</a:t>
            </a:r>
            <a:r>
              <a:rPr kumimoji="0" lang="es-ES" altLang="en-US" b="0" i="0" u="none" strike="noStrike" cap="none" normalizeH="0" baseline="0" dirty="0">
                <a:ln>
                  <a:noFill/>
                </a:ln>
                <a:solidFill>
                  <a:schemeClr val="tx1"/>
                </a:solidFill>
                <a:effectLst/>
                <a:latin typeface="Arial Black" panose="020B0A04020102020204" pitchFamily="34" charset="0"/>
              </a:rPr>
              <a:t> </a:t>
            </a:r>
            <a:endParaRPr lang="es-ES" altLang="en-US" dirty="0">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a:latin typeface="Arial" panose="020B0604020202020204" pitchFamily="34" charset="0"/>
                <a:ea typeface="Calibri" panose="020F0502020204030204" pitchFamily="34" charset="0"/>
                <a:cs typeface="Arial" panose="020B0604020202020204" pitchFamily="34" charset="0"/>
              </a:rPr>
              <a:t>		  0</a:t>
            </a:r>
            <a:r>
              <a:rPr lang="en-US" b="1" dirty="0">
                <a:effectLst/>
                <a:latin typeface="Arial" panose="020B0604020202020204" pitchFamily="34" charset="0"/>
                <a:ea typeface="Calibri" panose="020F0502020204030204" pitchFamily="34" charset="0"/>
                <a:cs typeface="Arial" panose="020B0604020202020204" pitchFamily="34" charset="0"/>
              </a:rPr>
              <a:t> minute	     3 minutes</a:t>
            </a:r>
          </a:p>
        </p:txBody>
      </p:sp>
      <p:sp>
        <p:nvSpPr>
          <p:cNvPr id="10" name="Rectangle 3">
            <a:extLst>
              <a:ext uri="{FF2B5EF4-FFF2-40B4-BE49-F238E27FC236}">
                <a16:creationId xmlns:a16="http://schemas.microsoft.com/office/drawing/2014/main" id="{87A9E5FC-3F53-4903-965F-891EF8CDA9FB}"/>
              </a:ext>
            </a:extLst>
          </p:cNvPr>
          <p:cNvSpPr>
            <a:spLocks noChangeArrowheads="1"/>
          </p:cNvSpPr>
          <p:nvPr/>
        </p:nvSpPr>
        <p:spPr bwMode="auto">
          <a:xfrm>
            <a:off x="627185" y="5704933"/>
            <a:ext cx="10937630" cy="10823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algn="ctr" eaLnBrk="0" fontAlgn="base" hangingPunct="0">
              <a:spcBef>
                <a:spcPct val="0"/>
              </a:spcBef>
              <a:spcAft>
                <a:spcPct val="0"/>
              </a:spcAft>
            </a:pPr>
            <a:r>
              <a:rPr lang="en-US" sz="1600" b="1" dirty="0">
                <a:effectLst/>
                <a:latin typeface="Arial Black" panose="020B0A04020102020204" pitchFamily="34" charset="0"/>
                <a:ea typeface="Calibri" panose="020F0502020204030204" pitchFamily="34" charset="0"/>
                <a:cs typeface="Arial" panose="020B0604020202020204" pitchFamily="34" charset="0"/>
              </a:rPr>
              <a:t>Air and Surface Pro con </a:t>
            </a:r>
            <a:r>
              <a:rPr lang="en-US" sz="1600" b="1" dirty="0" err="1">
                <a:effectLst/>
                <a:latin typeface="Arial Black" panose="020B0A04020102020204" pitchFamily="34" charset="0"/>
                <a:ea typeface="Calibri" panose="020F0502020204030204" pitchFamily="34" charset="0"/>
                <a:cs typeface="Arial" panose="020B0604020202020204" pitchFamily="34" charset="0"/>
              </a:rPr>
              <a:t>tecnología</a:t>
            </a:r>
            <a:r>
              <a:rPr lang="en-US" sz="1600" b="1" dirty="0">
                <a:effectLst/>
                <a:latin typeface="Arial Black" panose="020B0A04020102020204" pitchFamily="34" charset="0"/>
                <a:ea typeface="Calibri" panose="020F0502020204030204" pitchFamily="34" charset="0"/>
                <a:cs typeface="Arial" panose="020B0604020202020204" pitchFamily="34" charset="0"/>
              </a:rPr>
              <a:t> </a:t>
            </a:r>
            <a:r>
              <a:rPr lang="en-US" sz="1600" b="1" dirty="0" err="1">
                <a:effectLst/>
                <a:latin typeface="Arial Black" panose="020B0A04020102020204" pitchFamily="34" charset="0"/>
                <a:ea typeface="Calibri" panose="020F0502020204030204" pitchFamily="34" charset="0"/>
                <a:cs typeface="Arial" panose="020B0604020202020204" pitchFamily="34" charset="0"/>
              </a:rPr>
              <a:t>ActivePure</a:t>
            </a:r>
            <a:r>
              <a:rPr lang="en-US" sz="1600" b="1" dirty="0">
                <a:effectLst/>
                <a:latin typeface="Arial Black" panose="020B0A04020102020204" pitchFamily="34" charset="0"/>
                <a:ea typeface="Calibri" panose="020F0502020204030204" pitchFamily="34" charset="0"/>
                <a:cs typeface="Arial" panose="020B0604020202020204" pitchFamily="34" charset="0"/>
              </a:rPr>
              <a:t> </a:t>
            </a:r>
            <a:r>
              <a:rPr lang="en-US" sz="1600" b="1" dirty="0" err="1">
                <a:effectLst/>
                <a:latin typeface="Arial Black" panose="020B0A04020102020204" pitchFamily="34" charset="0"/>
                <a:ea typeface="Calibri" panose="020F0502020204030204" pitchFamily="34" charset="0"/>
                <a:cs typeface="Arial" panose="020B0604020202020204" pitchFamily="34" charset="0"/>
              </a:rPr>
              <a:t>basada</a:t>
            </a:r>
            <a:r>
              <a:rPr lang="en-US" sz="1600" b="1" dirty="0">
                <a:effectLst/>
                <a:latin typeface="Arial Black" panose="020B0A04020102020204" pitchFamily="34" charset="0"/>
                <a:ea typeface="Calibri" panose="020F0502020204030204" pitchFamily="34" charset="0"/>
                <a:cs typeface="Arial" panose="020B0604020202020204" pitchFamily="34" charset="0"/>
              </a:rPr>
              <a:t> </a:t>
            </a:r>
            <a:r>
              <a:rPr lang="en-US" sz="1600" b="1" dirty="0" err="1">
                <a:effectLst/>
                <a:latin typeface="Arial Black" panose="020B0A04020102020204" pitchFamily="34" charset="0"/>
                <a:ea typeface="Calibri" panose="020F0502020204030204" pitchFamily="34" charset="0"/>
                <a:cs typeface="Arial" panose="020B0604020202020204" pitchFamily="34" charset="0"/>
              </a:rPr>
              <a:t>en</a:t>
            </a:r>
            <a:r>
              <a:rPr lang="en-US" sz="1600" b="1" dirty="0">
                <a:effectLst/>
                <a:latin typeface="Arial Black" panose="020B0A04020102020204" pitchFamily="34" charset="0"/>
                <a:ea typeface="Calibri" panose="020F0502020204030204" pitchFamily="34" charset="0"/>
                <a:cs typeface="Arial" panose="020B0604020202020204" pitchFamily="34" charset="0"/>
              </a:rPr>
              <a:t> la NASA</a:t>
            </a:r>
            <a:endPar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n-US" sz="1400" b="1" dirty="0">
              <a:solidFill>
                <a:srgbClr val="202124"/>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Las pruebas para el SARS-CoV-2 (nuevo coronavirus) fueron realizadas por una de las instalaciones de pruebas de bioseguridad más importantes del mundo, la Rama Médica de la Universidad de Texas (UTMB), que realiza pruebas principalmente para las Fuerzas Armadas de EE. UU. Y los Centros para el Control de Enfermedades (CDC). Siguiendo estrictos protocolos de la FDA.</a:t>
            </a:r>
            <a:r>
              <a:rPr kumimoji="0" lang="es-E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055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3C10-EDF8-405C-A48F-9405B1E01BBE}"/>
              </a:ext>
            </a:extLst>
          </p:cNvPr>
          <p:cNvSpPr>
            <a:spLocks noGrp="1"/>
          </p:cNvSpPr>
          <p:nvPr>
            <p:ph type="title"/>
          </p:nvPr>
        </p:nvSpPr>
        <p:spPr>
          <a:xfrm>
            <a:off x="2613493" y="319947"/>
            <a:ext cx="8585810" cy="616593"/>
          </a:xfrm>
        </p:spPr>
        <p:txBody>
          <a:bodyPr>
            <a:noAutofit/>
          </a:bodyPr>
          <a:lstStyle/>
          <a:p>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Reducción</a:t>
            </a:r>
            <a:r>
              <a:rPr lang="en-US" sz="2000" b="1" dirty="0">
                <a:latin typeface="Arial" panose="020B0604020202020204" pitchFamily="34" charset="0"/>
                <a:cs typeface="Arial" panose="020B0604020202020204" pitchFamily="34" charset="0"/>
              </a:rPr>
              <a:t> del virus SARS-CoV-2 </a:t>
            </a:r>
            <a:r>
              <a:rPr lang="en-US" sz="2000" b="1" dirty="0" err="1">
                <a:latin typeface="Arial" panose="020B0604020202020204" pitchFamily="34" charset="0"/>
                <a:cs typeface="Arial" panose="020B0604020202020204" pitchFamily="34" charset="0"/>
              </a:rPr>
              <a:t>en</a:t>
            </a:r>
            <a:r>
              <a:rPr lang="en-US" sz="2000" b="1" dirty="0">
                <a:latin typeface="Arial" panose="020B0604020202020204" pitchFamily="34" charset="0"/>
                <a:cs typeface="Arial" panose="020B0604020202020204" pitchFamily="34" charset="0"/>
              </a:rPr>
              <a:t> superficies</a:t>
            </a: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2DBE1F-E944-447E-9EEF-9451619FFEE7}"/>
              </a:ext>
            </a:extLst>
          </p:cNvPr>
          <p:cNvSpPr>
            <a:spLocks noGrp="1"/>
          </p:cNvSpPr>
          <p:nvPr>
            <p:ph idx="1"/>
          </p:nvPr>
        </p:nvSpPr>
        <p:spPr>
          <a:xfrm>
            <a:off x="949261" y="1725643"/>
            <a:ext cx="2540559" cy="978169"/>
          </a:xfrm>
        </p:spPr>
        <p:txBody>
          <a:bodyPr/>
          <a:lstStyle/>
          <a:p>
            <a:pPr marL="0" indent="0" algn="ctr">
              <a:buNone/>
            </a:pPr>
            <a:r>
              <a:rPr lang="en-US" sz="1800" b="1" dirty="0" err="1">
                <a:latin typeface="Arial" panose="020B0604020202020204" pitchFamily="34" charset="0"/>
                <a:cs typeface="Arial" panose="020B0604020202020204" pitchFamily="34" charset="0"/>
              </a:rPr>
              <a:t>Todos</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están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buscando</a:t>
            </a:r>
            <a:r>
              <a:rPr lang="en-US" sz="1800" b="1" dirty="0">
                <a:latin typeface="Arial" panose="020B0604020202020204" pitchFamily="34" charset="0"/>
                <a:cs typeface="Arial" panose="020B0604020202020204" pitchFamily="34" charset="0"/>
              </a:rPr>
              <a:t>        una </a:t>
            </a:r>
            <a:r>
              <a:rPr lang="en-US" sz="1800" b="1" dirty="0" err="1">
                <a:latin typeface="Arial" panose="020B0604020202020204" pitchFamily="34" charset="0"/>
                <a:cs typeface="Arial" panose="020B0604020202020204" pitchFamily="34" charset="0"/>
              </a:rPr>
              <a:t>solución</a:t>
            </a:r>
            <a:r>
              <a:rPr lang="en-US" sz="18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EC2FC29-EB6A-4858-867B-1B1B7ACA469D}"/>
              </a:ext>
            </a:extLst>
          </p:cNvPr>
          <p:cNvPicPr>
            <a:picLocks noChangeAspect="1"/>
          </p:cNvPicPr>
          <p:nvPr/>
        </p:nvPicPr>
        <p:blipFill>
          <a:blip r:embed="rId2"/>
          <a:stretch>
            <a:fillRect/>
          </a:stretch>
        </p:blipFill>
        <p:spPr>
          <a:xfrm>
            <a:off x="762270" y="149942"/>
            <a:ext cx="1851224" cy="1134210"/>
          </a:xfrm>
          <a:prstGeom prst="rect">
            <a:avLst/>
          </a:prstGeom>
        </p:spPr>
      </p:pic>
      <p:pic>
        <p:nvPicPr>
          <p:cNvPr id="7" name="Picture 6">
            <a:extLst>
              <a:ext uri="{FF2B5EF4-FFF2-40B4-BE49-F238E27FC236}">
                <a16:creationId xmlns:a16="http://schemas.microsoft.com/office/drawing/2014/main" id="{257455B0-60BC-492C-93C2-D2E81E36D72E}"/>
              </a:ext>
            </a:extLst>
          </p:cNvPr>
          <p:cNvPicPr>
            <a:picLocks noChangeAspect="1"/>
          </p:cNvPicPr>
          <p:nvPr/>
        </p:nvPicPr>
        <p:blipFill>
          <a:blip r:embed="rId3"/>
          <a:stretch>
            <a:fillRect/>
          </a:stretch>
        </p:blipFill>
        <p:spPr>
          <a:xfrm>
            <a:off x="1277311" y="2820637"/>
            <a:ext cx="1790960" cy="1981834"/>
          </a:xfrm>
          <a:prstGeom prst="rect">
            <a:avLst/>
          </a:prstGeom>
        </p:spPr>
      </p:pic>
      <p:pic>
        <p:nvPicPr>
          <p:cNvPr id="11" name="Picture 10" descr="Chart, bar chart&#10;&#10;Description automatically generated">
            <a:extLst>
              <a:ext uri="{FF2B5EF4-FFF2-40B4-BE49-F238E27FC236}">
                <a16:creationId xmlns:a16="http://schemas.microsoft.com/office/drawing/2014/main" id="{A6D02104-A316-4E99-B14A-6ABEEC54C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481" y="1105134"/>
            <a:ext cx="5495061" cy="5074680"/>
          </a:xfrm>
          <a:prstGeom prst="rect">
            <a:avLst/>
          </a:prstGeom>
        </p:spPr>
      </p:pic>
      <p:sp>
        <p:nvSpPr>
          <p:cNvPr id="13" name="TextBox 12">
            <a:extLst>
              <a:ext uri="{FF2B5EF4-FFF2-40B4-BE49-F238E27FC236}">
                <a16:creationId xmlns:a16="http://schemas.microsoft.com/office/drawing/2014/main" id="{401FED46-6BFA-4123-9CBD-66474E3ED4ED}"/>
              </a:ext>
            </a:extLst>
          </p:cNvPr>
          <p:cNvSpPr txBox="1"/>
          <p:nvPr/>
        </p:nvSpPr>
        <p:spPr>
          <a:xfrm>
            <a:off x="211015" y="4919296"/>
            <a:ext cx="3811466"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 </a:t>
            </a:r>
            <a:r>
              <a:rPr lang="en-US" b="1" dirty="0" err="1">
                <a:latin typeface="Arial" panose="020B0604020202020204" pitchFamily="34" charset="0"/>
                <a:cs typeface="Arial" panose="020B0604020202020204" pitchFamily="34" charset="0"/>
              </a:rPr>
              <a:t>tecnología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ActivePure</a:t>
            </a:r>
            <a:r>
              <a:rPr lang="en-US" b="1" dirty="0">
                <a:latin typeface="Arial" panose="020B0604020202020204" pitchFamily="34" charset="0"/>
                <a:cs typeface="Arial" panose="020B0604020202020204" pitchFamily="34" charset="0"/>
              </a:rPr>
              <a:t> es lo ultimo </a:t>
            </a:r>
            <a:r>
              <a:rPr lang="en-US" b="1" dirty="0" err="1">
                <a:latin typeface="Arial" panose="020B0604020202020204" pitchFamily="34" charset="0"/>
                <a:cs typeface="Arial" panose="020B0604020202020204" pitchFamily="34" charset="0"/>
              </a:rPr>
              <a:t>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defensa</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primera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línea</a:t>
            </a:r>
            <a:r>
              <a:rPr lang="en-US" b="1" dirty="0">
                <a:latin typeface="Arial" panose="020B0604020202020204" pitchFamily="34" charset="0"/>
                <a:cs typeface="Arial" panose="020B0604020202020204" pitchFamily="34" charset="0"/>
              </a:rPr>
              <a:t>, un </a:t>
            </a:r>
            <a:r>
              <a:rPr lang="en-US" b="1" dirty="0" err="1">
                <a:latin typeface="Arial" panose="020B0604020202020204" pitchFamily="34" charset="0"/>
                <a:cs typeface="Arial" panose="020B0604020202020204" pitchFamily="34" charset="0"/>
              </a:rPr>
              <a:t>cambio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en</a:t>
            </a:r>
            <a:r>
              <a:rPr lang="en-US" b="1" dirty="0">
                <a:latin typeface="Arial" panose="020B0604020202020204" pitchFamily="34" charset="0"/>
                <a:cs typeface="Arial" panose="020B0604020202020204" pitchFamily="34" charset="0"/>
              </a:rPr>
              <a:t> el </a:t>
            </a:r>
            <a:r>
              <a:rPr lang="en-US" b="1" dirty="0" err="1">
                <a:latin typeface="Arial" panose="020B0604020202020204" pitchFamily="34" charset="0"/>
                <a:cs typeface="Arial" panose="020B0604020202020204" pitchFamily="34" charset="0"/>
              </a:rPr>
              <a:t>juego</a:t>
            </a:r>
            <a:r>
              <a:rPr lang="en-US" b="1" dirty="0">
                <a:latin typeface="Arial" panose="020B0604020202020204" pitchFamily="34" charset="0"/>
                <a:cs typeface="Arial" panose="020B0604020202020204" pitchFamily="34" charset="0"/>
              </a:rPr>
              <a:t>!</a:t>
            </a:r>
          </a:p>
        </p:txBody>
      </p:sp>
      <p:sp>
        <p:nvSpPr>
          <p:cNvPr id="8" name="Text Box 2">
            <a:extLst>
              <a:ext uri="{FF2B5EF4-FFF2-40B4-BE49-F238E27FC236}">
                <a16:creationId xmlns:a16="http://schemas.microsoft.com/office/drawing/2014/main" id="{44A6A691-2846-4DE0-A711-A8E85D4311A2}"/>
              </a:ext>
            </a:extLst>
          </p:cNvPr>
          <p:cNvSpPr txBox="1">
            <a:spLocks noChangeArrowheads="1"/>
          </p:cNvSpPr>
          <p:nvPr/>
        </p:nvSpPr>
        <p:spPr bwMode="auto">
          <a:xfrm>
            <a:off x="4122383" y="1105134"/>
            <a:ext cx="5154782" cy="8887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200" b="1" dirty="0" err="1">
                <a:effectLst/>
                <a:latin typeface="Arial" panose="020B0604020202020204" pitchFamily="34" charset="0"/>
                <a:ea typeface="Calibri" panose="020F0502020204030204" pitchFamily="34" charset="0"/>
                <a:cs typeface="Arial" panose="020B0604020202020204" pitchFamily="34" charset="0"/>
              </a:rPr>
              <a:t>Pruebas</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b="1" dirty="0" err="1">
                <a:effectLst/>
                <a:latin typeface="Arial" panose="020B0604020202020204" pitchFamily="34" charset="0"/>
                <a:ea typeface="Calibri" panose="020F0502020204030204" pitchFamily="34" charset="0"/>
                <a:cs typeface="Arial" panose="020B0604020202020204" pitchFamily="34" charset="0"/>
              </a:rPr>
              <a:t>realizadas</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b="1" dirty="0" err="1">
                <a:effectLst/>
                <a:latin typeface="Arial" panose="020B0604020202020204" pitchFamily="34" charset="0"/>
                <a:ea typeface="Calibri" panose="020F0502020204030204" pitchFamily="34" charset="0"/>
                <a:cs typeface="Arial" panose="020B0604020202020204" pitchFamily="34" charset="0"/>
              </a:rPr>
              <a:t>en</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b="1" dirty="0" err="1">
                <a:effectLst/>
                <a:latin typeface="Arial" panose="020B0604020202020204" pitchFamily="34" charset="0"/>
                <a:ea typeface="Calibri" panose="020F0502020204030204" pitchFamily="34" charset="0"/>
                <a:cs typeface="Arial" panose="020B0604020202020204" pitchFamily="34" charset="0"/>
              </a:rPr>
              <a:t>MRIGlobal</a:t>
            </a:r>
            <a:r>
              <a:rPr lang="en-US" sz="1200" b="1" dirty="0">
                <a:latin typeface="Arial" panose="020B0604020202020204" pitchFamily="34" charset="0"/>
                <a:ea typeface="Calibri" panose="020F0502020204030204" pitchFamily="34" charset="0"/>
                <a:cs typeface="Arial" panose="020B0604020202020204" pitchFamily="34" charset="0"/>
              </a:rPr>
              <a:t>, un </a:t>
            </a:r>
            <a:r>
              <a:rPr lang="en-US" sz="1200" b="1" dirty="0" err="1">
                <a:latin typeface="Arial" panose="020B0604020202020204" pitchFamily="34" charset="0"/>
                <a:ea typeface="Calibri" panose="020F0502020204030204" pitchFamily="34" charset="0"/>
                <a:cs typeface="Arial" panose="020B0604020202020204" pitchFamily="34" charset="0"/>
              </a:rPr>
              <a:t>laboratorio</a:t>
            </a: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dirty="0" err="1">
                <a:latin typeface="Arial" panose="020B0604020202020204" pitchFamily="34" charset="0"/>
                <a:ea typeface="Calibri" panose="020F0502020204030204" pitchFamily="34" charset="0"/>
                <a:cs typeface="Arial" panose="020B0604020202020204" pitchFamily="34" charset="0"/>
              </a:rPr>
              <a:t>independiente</a:t>
            </a:r>
            <a:r>
              <a:rPr lang="en-US" sz="1200" b="1" dirty="0">
                <a:latin typeface="Arial" panose="020B0604020202020204" pitchFamily="34" charset="0"/>
                <a:ea typeface="Calibri" panose="020F0502020204030204" pitchFamily="34" charset="0"/>
                <a:cs typeface="Arial" panose="020B0604020202020204" pitchFamily="34" charset="0"/>
              </a:rPr>
              <a:t> que </a:t>
            </a:r>
            <a:r>
              <a:rPr lang="en-US" sz="1200" b="1" dirty="0" err="1">
                <a:latin typeface="Arial" panose="020B0604020202020204" pitchFamily="34" charset="0"/>
                <a:ea typeface="Calibri" panose="020F0502020204030204" pitchFamily="34" charset="0"/>
                <a:cs typeface="Arial" panose="020B0604020202020204" pitchFamily="34" charset="0"/>
              </a:rPr>
              <a:t>cumple</a:t>
            </a:r>
            <a:r>
              <a:rPr lang="en-US" sz="1200" b="1" dirty="0">
                <a:latin typeface="Arial" panose="020B0604020202020204" pitchFamily="34" charset="0"/>
                <a:ea typeface="Calibri" panose="020F0502020204030204" pitchFamily="34" charset="0"/>
                <a:cs typeface="Arial" panose="020B0604020202020204" pitchFamily="34" charset="0"/>
              </a:rPr>
              <a:t> con la FDA, % de </a:t>
            </a:r>
            <a:r>
              <a:rPr lang="en-US" sz="1200" b="1" dirty="0" err="1">
                <a:latin typeface="Arial" panose="020B0604020202020204" pitchFamily="34" charset="0"/>
                <a:ea typeface="Calibri" panose="020F0502020204030204" pitchFamily="34" charset="0"/>
                <a:cs typeface="Arial" panose="020B0604020202020204" pitchFamily="34" charset="0"/>
              </a:rPr>
              <a:t>reducción</a:t>
            </a: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dirty="0" err="1">
                <a:latin typeface="Arial" panose="020B0604020202020204" pitchFamily="34" charset="0"/>
                <a:ea typeface="Calibri" panose="020F0502020204030204" pitchFamily="34" charset="0"/>
                <a:cs typeface="Arial" panose="020B0604020202020204" pitchFamily="34" charset="0"/>
              </a:rPr>
              <a:t>medida</a:t>
            </a:r>
            <a:r>
              <a:rPr lang="en-US" sz="1200" b="1" dirty="0">
                <a:latin typeface="Arial" panose="020B0604020202020204" pitchFamily="34" charset="0"/>
                <a:ea typeface="Calibri" panose="020F0502020204030204" pitchFamily="34" charset="0"/>
                <a:cs typeface="Arial" panose="020B0604020202020204" pitchFamily="34" charset="0"/>
              </a:rPr>
              <a:t> de </a:t>
            </a:r>
            <a:r>
              <a:rPr lang="en-US" sz="1200" b="1" dirty="0" err="1">
                <a:latin typeface="Arial" panose="020B0604020202020204" pitchFamily="34" charset="0"/>
                <a:ea typeface="Calibri" panose="020F0502020204030204" pitchFamily="34" charset="0"/>
                <a:cs typeface="Arial" panose="020B0604020202020204" pitchFamily="34" charset="0"/>
              </a:rPr>
              <a:t>manera</a:t>
            </a:r>
            <a:r>
              <a:rPr lang="en-US" sz="1200" b="1" dirty="0">
                <a:latin typeface="Arial" panose="020B0604020202020204" pitchFamily="34" charset="0"/>
                <a:ea typeface="Calibri" panose="020F0502020204030204" pitchFamily="34" charset="0"/>
                <a:cs typeface="Arial" panose="020B0604020202020204" pitchFamily="34" charset="0"/>
              </a:rPr>
              <a:t> incremental </a:t>
            </a:r>
            <a:r>
              <a:rPr lang="en-US" sz="1200" b="1" dirty="0" err="1">
                <a:latin typeface="Arial" panose="020B0604020202020204" pitchFamily="34" charset="0"/>
                <a:ea typeface="Calibri" panose="020F0502020204030204" pitchFamily="34" charset="0"/>
                <a:cs typeface="Arial" panose="020B0604020202020204" pitchFamily="34" charset="0"/>
              </a:rPr>
              <a:t>sobre</a:t>
            </a:r>
            <a:r>
              <a:rPr lang="en-US" sz="1200" b="1" dirty="0">
                <a:latin typeface="Arial" panose="020B0604020202020204" pitchFamily="34" charset="0"/>
                <a:ea typeface="Calibri" panose="020F0502020204030204" pitchFamily="34" charset="0"/>
                <a:cs typeface="Arial" panose="020B0604020202020204" pitchFamily="34" charset="0"/>
              </a:rPr>
              <a:t> la </a:t>
            </a:r>
            <a:r>
              <a:rPr lang="en-US" sz="1200" b="1" dirty="0" err="1">
                <a:latin typeface="Arial" panose="020B0604020202020204" pitchFamily="34" charset="0"/>
                <a:ea typeface="Calibri" panose="020F0502020204030204" pitchFamily="34" charset="0"/>
                <a:cs typeface="Arial" panose="020B0604020202020204" pitchFamily="34" charset="0"/>
              </a:rPr>
              <a:t>degradación</a:t>
            </a:r>
            <a:r>
              <a:rPr lang="en-US" sz="1200" b="1" dirty="0">
                <a:latin typeface="Arial" panose="020B0604020202020204" pitchFamily="34" charset="0"/>
                <a:ea typeface="Calibri" panose="020F0502020204030204" pitchFamily="34" charset="0"/>
                <a:cs typeface="Arial" panose="020B0604020202020204" pitchFamily="34" charset="0"/>
              </a:rPr>
              <a:t> natural del </a:t>
            </a:r>
            <a:r>
              <a:rPr lang="en-US" sz="1200" b="1" dirty="0">
                <a:effectLst/>
                <a:latin typeface="Arial" panose="020B0604020202020204" pitchFamily="34" charset="0"/>
                <a:ea typeface="Calibri" panose="020F0502020204030204" pitchFamily="34" charset="0"/>
                <a:cs typeface="Arial" panose="020B0604020202020204" pitchFamily="34" charset="0"/>
              </a:rPr>
              <a:t>SARS-CoV-2. Grupo de control </a:t>
            </a:r>
            <a:r>
              <a:rPr lang="en-US" sz="1200" b="1" dirty="0" err="1">
                <a:effectLst/>
                <a:latin typeface="Arial" panose="020B0604020202020204" pitchFamily="34" charset="0"/>
                <a:ea typeface="Calibri" panose="020F0502020204030204" pitchFamily="34" charset="0"/>
                <a:cs typeface="Arial" panose="020B0604020202020204" pitchFamily="34" charset="0"/>
              </a:rPr>
              <a:t>externo</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b="1" dirty="0" err="1">
                <a:effectLst/>
                <a:latin typeface="Arial" panose="020B0604020202020204" pitchFamily="34" charset="0"/>
                <a:ea typeface="Calibri" panose="020F0502020204030204" pitchFamily="34" charset="0"/>
                <a:cs typeface="Arial" panose="020B0604020202020204" pitchFamily="34" charset="0"/>
              </a:rPr>
              <a:t>Reducción</a:t>
            </a:r>
            <a:r>
              <a:rPr lang="en-US" sz="1200" b="1" dirty="0">
                <a:effectLst/>
                <a:latin typeface="Arial" panose="020B0604020202020204" pitchFamily="34" charset="0"/>
                <a:ea typeface="Calibri" panose="020F0502020204030204" pitchFamily="34" charset="0"/>
                <a:cs typeface="Arial" panose="020B0604020202020204" pitchFamily="34" charset="0"/>
              </a:rPr>
              <a:t> de </a:t>
            </a:r>
            <a:r>
              <a:rPr lang="en-US" sz="1200" b="1" dirty="0" err="1">
                <a:effectLst/>
                <a:latin typeface="Arial" panose="020B0604020202020204" pitchFamily="34" charset="0"/>
                <a:ea typeface="Calibri" panose="020F0502020204030204" pitchFamily="34" charset="0"/>
                <a:cs typeface="Arial" panose="020B0604020202020204" pitchFamily="34" charset="0"/>
              </a:rPr>
              <a:t>más</a:t>
            </a:r>
            <a:r>
              <a:rPr lang="en-US" sz="1200" b="1" dirty="0">
                <a:effectLst/>
                <a:latin typeface="Arial" panose="020B0604020202020204" pitchFamily="34" charset="0"/>
                <a:ea typeface="Calibri" panose="020F0502020204030204" pitchFamily="34" charset="0"/>
                <a:cs typeface="Arial" panose="020B0604020202020204" pitchFamily="34" charset="0"/>
              </a:rPr>
              <a:t> del 99,96% del SARS-</a:t>
            </a:r>
            <a:r>
              <a:rPr lang="en-US" sz="1200" b="1" dirty="0" err="1">
                <a:effectLst/>
                <a:latin typeface="Arial" panose="020B0604020202020204" pitchFamily="34" charset="0"/>
                <a:ea typeface="Calibri" panose="020F0502020204030204" pitchFamily="34" charset="0"/>
                <a:cs typeface="Arial" panose="020B0604020202020204" pitchFamily="34" charset="0"/>
              </a:rPr>
              <a:t>CoV</a:t>
            </a:r>
            <a:r>
              <a:rPr lang="en-US" sz="1200" b="1"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18668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2042ADE5-9698-4042-821E-C71BD14E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9" y="2462597"/>
            <a:ext cx="6888361" cy="4258470"/>
          </a:xfrm>
          <a:prstGeom prst="rect">
            <a:avLst/>
          </a:prstGeom>
        </p:spPr>
      </p:pic>
      <p:sp>
        <p:nvSpPr>
          <p:cNvPr id="5" name="TextBox 4">
            <a:extLst>
              <a:ext uri="{FF2B5EF4-FFF2-40B4-BE49-F238E27FC236}">
                <a16:creationId xmlns:a16="http://schemas.microsoft.com/office/drawing/2014/main" id="{9F6DCD6C-7071-43D4-9B58-F204B38057A9}"/>
              </a:ext>
            </a:extLst>
          </p:cNvPr>
          <p:cNvSpPr txBox="1"/>
          <p:nvPr/>
        </p:nvSpPr>
        <p:spPr>
          <a:xfrm>
            <a:off x="3034605" y="223409"/>
            <a:ext cx="6335138" cy="584775"/>
          </a:xfrm>
          <a:prstGeom prst="rect">
            <a:avLst/>
          </a:prstGeom>
          <a:noFill/>
        </p:spPr>
        <p:txBody>
          <a:bodyPr wrap="square" rtlCol="0">
            <a:spAutoFit/>
          </a:bodyPr>
          <a:lstStyle/>
          <a:p>
            <a:pPr algn="ctr"/>
            <a:r>
              <a:rPr lang="en-US" sz="3200" dirty="0" err="1">
                <a:latin typeface="Arial Black" panose="020B0A04020102020204" pitchFamily="34" charset="0"/>
              </a:rPr>
              <a:t>Jerarquía</a:t>
            </a:r>
            <a:r>
              <a:rPr lang="en-US" sz="3200" dirty="0">
                <a:latin typeface="Arial Black" panose="020B0A04020102020204" pitchFamily="34" charset="0"/>
              </a:rPr>
              <a:t> de control</a:t>
            </a:r>
          </a:p>
        </p:txBody>
      </p:sp>
      <p:sp>
        <p:nvSpPr>
          <p:cNvPr id="7" name="TextBox 6">
            <a:extLst>
              <a:ext uri="{FF2B5EF4-FFF2-40B4-BE49-F238E27FC236}">
                <a16:creationId xmlns:a16="http://schemas.microsoft.com/office/drawing/2014/main" id="{3D5A4788-F8E3-4641-9190-8899CFF522CD}"/>
              </a:ext>
            </a:extLst>
          </p:cNvPr>
          <p:cNvSpPr txBox="1"/>
          <p:nvPr/>
        </p:nvSpPr>
        <p:spPr>
          <a:xfrm>
            <a:off x="731810" y="1158699"/>
            <a:ext cx="9501603" cy="1286763"/>
          </a:xfrm>
          <a:prstGeom prst="rect">
            <a:avLst/>
          </a:prstGeom>
          <a:noFill/>
        </p:spPr>
        <p:txBody>
          <a:bodyPr wrap="square">
            <a:spAutoFit/>
          </a:bodyPr>
          <a:lstStyle/>
          <a:p>
            <a:pPr marL="285750" marR="0" indent="-285750">
              <a:lnSpc>
                <a:spcPct val="107000"/>
              </a:lnSpc>
              <a:spcBef>
                <a:spcPts val="0"/>
              </a:spcBef>
              <a:spcAft>
                <a:spcPts val="1200"/>
              </a:spcAft>
              <a:buFont typeface="Arial" panose="020B0604020202020204" pitchFamily="34" charset="0"/>
              <a:buChar char="•"/>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La idea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detrás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de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esta</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jerarquía</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es que los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métodos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de control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en</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la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parte</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superior del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gráfico</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son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potencialmente</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más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efectivos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y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protectores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que los de la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parte</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inferior.</a:t>
            </a:r>
          </a:p>
          <a:p>
            <a:pPr marL="285750" marR="0" indent="-285750">
              <a:lnSpc>
                <a:spcPct val="107000"/>
              </a:lnSpc>
              <a:spcBef>
                <a:spcPts val="0"/>
              </a:spcBef>
              <a:spcAft>
                <a:spcPts val="1200"/>
              </a:spcAft>
              <a:buFont typeface="Arial" panose="020B0604020202020204" pitchFamily="34" charset="0"/>
              <a:buChar char="•"/>
            </a:pP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Seguir</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esta</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jerarquía</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conduce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normalmente</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 la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implementación</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de un Sistema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inherentemente</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más</a:t>
            </a: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Seguro</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donde</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el </a:t>
            </a:r>
            <a:r>
              <a:rPr lang="en-US" sz="16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riesgo</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de </a:t>
            </a:r>
            <a:r>
              <a:rPr lang="en-US" sz="16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enfermedad</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se ha </a:t>
            </a:r>
            <a:r>
              <a:rPr lang="en-US" sz="16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reducido</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16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sustancialmente</a:t>
            </a:r>
            <a:r>
              <a:rPr lang="en-US" sz="16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Background pattern&#10;&#10;Description automatically generated with low confidence">
            <a:extLst>
              <a:ext uri="{FF2B5EF4-FFF2-40B4-BE49-F238E27FC236}">
                <a16:creationId xmlns:a16="http://schemas.microsoft.com/office/drawing/2014/main" id="{B4541ADA-CBBE-4FCB-842C-C7B079A88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35" y="2436103"/>
            <a:ext cx="2229553" cy="470517"/>
          </a:xfrm>
          <a:prstGeom prst="rect">
            <a:avLst/>
          </a:prstGeom>
        </p:spPr>
      </p:pic>
      <p:pic>
        <p:nvPicPr>
          <p:cNvPr id="12" name="Picture 11" descr="Background pattern&#10;&#10;Description automatically generated with low confidence">
            <a:extLst>
              <a:ext uri="{FF2B5EF4-FFF2-40B4-BE49-F238E27FC236}">
                <a16:creationId xmlns:a16="http://schemas.microsoft.com/office/drawing/2014/main" id="{5127A738-8488-47E4-AA5C-9510B8B44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32" y="2575975"/>
            <a:ext cx="4600707" cy="470517"/>
          </a:xfrm>
          <a:prstGeom prst="rect">
            <a:avLst/>
          </a:prstGeom>
        </p:spPr>
      </p:pic>
      <p:pic>
        <p:nvPicPr>
          <p:cNvPr id="14" name="Picture 13">
            <a:extLst>
              <a:ext uri="{FF2B5EF4-FFF2-40B4-BE49-F238E27FC236}">
                <a16:creationId xmlns:a16="http://schemas.microsoft.com/office/drawing/2014/main" id="{069D7607-6108-4E15-9F60-6AF0AEE38E74}"/>
              </a:ext>
            </a:extLst>
          </p:cNvPr>
          <p:cNvPicPr>
            <a:picLocks noChangeAspect="1"/>
          </p:cNvPicPr>
          <p:nvPr/>
        </p:nvPicPr>
        <p:blipFill>
          <a:blip r:embed="rId4"/>
          <a:stretch>
            <a:fillRect/>
          </a:stretch>
        </p:blipFill>
        <p:spPr>
          <a:xfrm>
            <a:off x="5487164" y="3116992"/>
            <a:ext cx="3511275" cy="469433"/>
          </a:xfrm>
          <a:prstGeom prst="rect">
            <a:avLst/>
          </a:prstGeom>
        </p:spPr>
      </p:pic>
      <p:sp>
        <p:nvSpPr>
          <p:cNvPr id="16" name="TextBox 15">
            <a:extLst>
              <a:ext uri="{FF2B5EF4-FFF2-40B4-BE49-F238E27FC236}">
                <a16:creationId xmlns:a16="http://schemas.microsoft.com/office/drawing/2014/main" id="{D1726698-CDE5-4A84-8866-A2931EDC99F4}"/>
              </a:ext>
            </a:extLst>
          </p:cNvPr>
          <p:cNvSpPr txBox="1"/>
          <p:nvPr/>
        </p:nvSpPr>
        <p:spPr>
          <a:xfrm>
            <a:off x="5634463" y="3141366"/>
            <a:ext cx="3735280" cy="369332"/>
          </a:xfrm>
          <a:prstGeom prst="rect">
            <a:avLst/>
          </a:prstGeom>
          <a:noFill/>
        </p:spPr>
        <p:txBody>
          <a:bodyPr wrap="square">
            <a:spAutoFit/>
          </a:bodyPr>
          <a:lstStyle/>
          <a:p>
            <a:r>
              <a:rPr lang="en-US" sz="1800" b="1" dirty="0" err="1">
                <a:latin typeface="Arial" panose="020B0604020202020204" pitchFamily="34" charset="0"/>
                <a:cs typeface="Arial" panose="020B0604020202020204" pitchFamily="34" charset="0"/>
              </a:rPr>
              <a:t>Eliminar</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físicamente</a:t>
            </a:r>
            <a:r>
              <a:rPr lang="en-US" sz="1800" b="1" dirty="0">
                <a:latin typeface="Arial" panose="020B0604020202020204" pitchFamily="34" charset="0"/>
                <a:cs typeface="Arial" panose="020B0604020202020204" pitchFamily="34" charset="0"/>
              </a:rPr>
              <a:t> el </a:t>
            </a:r>
            <a:r>
              <a:rPr lang="en-US" sz="1800" b="1" dirty="0" err="1">
                <a:latin typeface="Arial" panose="020B0604020202020204" pitchFamily="34" charset="0"/>
                <a:cs typeface="Arial" panose="020B0604020202020204" pitchFamily="34" charset="0"/>
              </a:rPr>
              <a:t>peligro</a:t>
            </a:r>
            <a:endParaRPr lang="en-US" sz="18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D3D6145-FE36-460A-8CA3-BB90EC7618BB}"/>
              </a:ext>
            </a:extLst>
          </p:cNvPr>
          <p:cNvPicPr>
            <a:picLocks noChangeAspect="1"/>
          </p:cNvPicPr>
          <p:nvPr/>
        </p:nvPicPr>
        <p:blipFill>
          <a:blip r:embed="rId4"/>
          <a:stretch>
            <a:fillRect/>
          </a:stretch>
        </p:blipFill>
        <p:spPr>
          <a:xfrm>
            <a:off x="4708486" y="4290941"/>
            <a:ext cx="4289953" cy="547605"/>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5433CD2A-122E-4621-8674-A5F35EFCD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704" y="3764964"/>
            <a:ext cx="3108440" cy="344866"/>
          </a:xfrm>
          <a:prstGeom prst="rect">
            <a:avLst/>
          </a:prstGeom>
        </p:spPr>
      </p:pic>
      <p:sp>
        <p:nvSpPr>
          <p:cNvPr id="26" name="TextBox 25">
            <a:extLst>
              <a:ext uri="{FF2B5EF4-FFF2-40B4-BE49-F238E27FC236}">
                <a16:creationId xmlns:a16="http://schemas.microsoft.com/office/drawing/2014/main" id="{1B54B6C6-6A0A-43DE-BF23-2088DADE0DBA}"/>
              </a:ext>
            </a:extLst>
          </p:cNvPr>
          <p:cNvSpPr txBox="1"/>
          <p:nvPr/>
        </p:nvSpPr>
        <p:spPr>
          <a:xfrm>
            <a:off x="5122704" y="3713558"/>
            <a:ext cx="2569934"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Reemplazar</a:t>
            </a:r>
            <a:r>
              <a:rPr lang="en-US" b="1" dirty="0">
                <a:latin typeface="Arial" panose="020B0604020202020204" pitchFamily="34" charset="0"/>
                <a:cs typeface="Arial" panose="020B0604020202020204" pitchFamily="34" charset="0"/>
              </a:rPr>
              <a:t> el </a:t>
            </a:r>
            <a:r>
              <a:rPr lang="en-US" b="1" dirty="0" err="1">
                <a:latin typeface="Arial" panose="020B0604020202020204" pitchFamily="34" charset="0"/>
                <a:cs typeface="Arial" panose="020B0604020202020204" pitchFamily="34" charset="0"/>
              </a:rPr>
              <a:t>peligro</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656E6C-F418-433D-BEC1-9B32913D727A}"/>
              </a:ext>
            </a:extLst>
          </p:cNvPr>
          <p:cNvSpPr txBox="1"/>
          <p:nvPr/>
        </p:nvSpPr>
        <p:spPr>
          <a:xfrm>
            <a:off x="4708486" y="4404027"/>
            <a:ext cx="3724096"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Aislar</a:t>
            </a:r>
            <a:r>
              <a:rPr lang="en-US" b="1" dirty="0">
                <a:latin typeface="Arial" panose="020B0604020202020204" pitchFamily="34" charset="0"/>
                <a:cs typeface="Arial" panose="020B0604020202020204" pitchFamily="34" charset="0"/>
              </a:rPr>
              <a:t> a las personas del </a:t>
            </a:r>
            <a:r>
              <a:rPr lang="en-US" b="1" dirty="0" err="1">
                <a:latin typeface="Arial" panose="020B0604020202020204" pitchFamily="34" charset="0"/>
                <a:cs typeface="Arial" panose="020B0604020202020204" pitchFamily="34" charset="0"/>
              </a:rPr>
              <a:t>peligro</a:t>
            </a:r>
            <a:endParaRPr lang="en-US" b="1" dirty="0">
              <a:latin typeface="Arial" panose="020B0604020202020204" pitchFamily="34" charset="0"/>
              <a:cs typeface="Arial" panose="020B0604020202020204" pitchFamily="34" charset="0"/>
            </a:endParaRPr>
          </a:p>
        </p:txBody>
      </p:sp>
      <p:pic>
        <p:nvPicPr>
          <p:cNvPr id="30" name="Picture 29" descr="Background pattern&#10;&#10;Description automatically generated with low confidence">
            <a:extLst>
              <a:ext uri="{FF2B5EF4-FFF2-40B4-BE49-F238E27FC236}">
                <a16:creationId xmlns:a16="http://schemas.microsoft.com/office/drawing/2014/main" id="{C6886B85-5ADC-4DF6-AB33-D2D296B17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050" y="4936699"/>
            <a:ext cx="3950143" cy="718806"/>
          </a:xfrm>
          <a:prstGeom prst="rect">
            <a:avLst/>
          </a:prstGeom>
        </p:spPr>
      </p:pic>
      <p:sp>
        <p:nvSpPr>
          <p:cNvPr id="31" name="TextBox 30">
            <a:extLst>
              <a:ext uri="{FF2B5EF4-FFF2-40B4-BE49-F238E27FC236}">
                <a16:creationId xmlns:a16="http://schemas.microsoft.com/office/drawing/2014/main" id="{1D97FE09-67C7-4D52-B425-A889C5BC9F5E}"/>
              </a:ext>
            </a:extLst>
          </p:cNvPr>
          <p:cNvSpPr txBox="1"/>
          <p:nvPr/>
        </p:nvSpPr>
        <p:spPr>
          <a:xfrm>
            <a:off x="4316050" y="5086476"/>
            <a:ext cx="5314275"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Cambiar</a:t>
            </a:r>
            <a:r>
              <a:rPr lang="en-US" b="1" dirty="0">
                <a:latin typeface="Arial" panose="020B0604020202020204" pitchFamily="34" charset="0"/>
                <a:cs typeface="Arial" panose="020B0604020202020204" pitchFamily="34" charset="0"/>
              </a:rPr>
              <a:t> la forma </a:t>
            </a:r>
            <a:r>
              <a:rPr lang="en-US" b="1" dirty="0" err="1">
                <a:latin typeface="Arial" panose="020B0604020202020204" pitchFamily="34" charset="0"/>
                <a:cs typeface="Arial" panose="020B0604020202020204" pitchFamily="34" charset="0"/>
              </a:rPr>
              <a:t>en</a:t>
            </a:r>
            <a:r>
              <a:rPr lang="en-US" b="1" dirty="0">
                <a:latin typeface="Arial" panose="020B0604020202020204" pitchFamily="34" charset="0"/>
                <a:cs typeface="Arial" panose="020B0604020202020204" pitchFamily="34" charset="0"/>
              </a:rPr>
              <a:t> que las personas </a:t>
            </a:r>
            <a:r>
              <a:rPr lang="en-US" b="1" dirty="0" err="1">
                <a:latin typeface="Arial" panose="020B0604020202020204" pitchFamily="34" charset="0"/>
                <a:cs typeface="Arial" panose="020B0604020202020204" pitchFamily="34" charset="0"/>
              </a:rPr>
              <a:t>trabajan</a:t>
            </a:r>
            <a:endParaRPr lang="en-US" b="1" dirty="0">
              <a:latin typeface="Arial" panose="020B0604020202020204" pitchFamily="34" charset="0"/>
              <a:cs typeface="Arial" panose="020B0604020202020204" pitchFamily="34" charset="0"/>
            </a:endParaRPr>
          </a:p>
        </p:txBody>
      </p:sp>
      <p:pic>
        <p:nvPicPr>
          <p:cNvPr id="33" name="Picture 32" descr="Background pattern&#10;&#10;Description automatically generated with low confidence">
            <a:extLst>
              <a:ext uri="{FF2B5EF4-FFF2-40B4-BE49-F238E27FC236}">
                <a16:creationId xmlns:a16="http://schemas.microsoft.com/office/drawing/2014/main" id="{8844EA9C-A346-41D0-AB67-F41AC756F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732" y="5624171"/>
            <a:ext cx="5593080" cy="707886"/>
          </a:xfrm>
          <a:prstGeom prst="rect">
            <a:avLst/>
          </a:prstGeom>
        </p:spPr>
      </p:pic>
      <p:sp>
        <p:nvSpPr>
          <p:cNvPr id="34" name="TextBox 33">
            <a:extLst>
              <a:ext uri="{FF2B5EF4-FFF2-40B4-BE49-F238E27FC236}">
                <a16:creationId xmlns:a16="http://schemas.microsoft.com/office/drawing/2014/main" id="{F4535ED7-0294-4D96-9EAA-8263A1D26443}"/>
              </a:ext>
            </a:extLst>
          </p:cNvPr>
          <p:cNvSpPr txBox="1"/>
          <p:nvPr/>
        </p:nvSpPr>
        <p:spPr>
          <a:xfrm>
            <a:off x="3950732" y="5714795"/>
            <a:ext cx="6481261"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Proteger</a:t>
            </a:r>
            <a:r>
              <a:rPr lang="en-US" b="1" dirty="0">
                <a:latin typeface="Arial" panose="020B0604020202020204" pitchFamily="34" charset="0"/>
                <a:cs typeface="Arial" panose="020B0604020202020204" pitchFamily="34" charset="0"/>
              </a:rPr>
              <a:t> al </a:t>
            </a:r>
            <a:r>
              <a:rPr lang="en-US" b="1" dirty="0" err="1">
                <a:latin typeface="Arial" panose="020B0604020202020204" pitchFamily="34" charset="0"/>
                <a:cs typeface="Arial" panose="020B0604020202020204" pitchFamily="34" charset="0"/>
              </a:rPr>
              <a:t>trabajador</a:t>
            </a:r>
            <a:r>
              <a:rPr lang="en-US" b="1" dirty="0">
                <a:latin typeface="Arial" panose="020B0604020202020204" pitchFamily="34" charset="0"/>
                <a:cs typeface="Arial" panose="020B0604020202020204" pitchFamily="34" charset="0"/>
              </a:rPr>
              <a:t> con </a:t>
            </a:r>
            <a:r>
              <a:rPr lang="en-US" b="1" dirty="0" err="1">
                <a:latin typeface="Arial" panose="020B0604020202020204" pitchFamily="34" charset="0"/>
                <a:cs typeface="Arial" panose="020B0604020202020204" pitchFamily="34" charset="0"/>
              </a:rPr>
              <a:t>equipo</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protección</a:t>
            </a:r>
            <a:r>
              <a:rPr lang="en-US" b="1" dirty="0">
                <a:latin typeface="Arial" panose="020B0604020202020204" pitchFamily="34" charset="0"/>
                <a:cs typeface="Arial" panose="020B0604020202020204" pitchFamily="34" charset="0"/>
              </a:rPr>
              <a:t> personal</a:t>
            </a:r>
          </a:p>
        </p:txBody>
      </p:sp>
      <p:pic>
        <p:nvPicPr>
          <p:cNvPr id="36" name="Picture 35">
            <a:extLst>
              <a:ext uri="{FF2B5EF4-FFF2-40B4-BE49-F238E27FC236}">
                <a16:creationId xmlns:a16="http://schemas.microsoft.com/office/drawing/2014/main" id="{FB8B6E4D-8E4A-440F-A010-6A26648B9115}"/>
              </a:ext>
            </a:extLst>
          </p:cNvPr>
          <p:cNvPicPr>
            <a:picLocks noChangeAspect="1"/>
          </p:cNvPicPr>
          <p:nvPr/>
        </p:nvPicPr>
        <p:blipFill>
          <a:blip r:embed="rId5"/>
          <a:stretch>
            <a:fillRect/>
          </a:stretch>
        </p:blipFill>
        <p:spPr>
          <a:xfrm>
            <a:off x="516333" y="64254"/>
            <a:ext cx="2067069" cy="1094103"/>
          </a:xfrm>
          <a:prstGeom prst="rect">
            <a:avLst/>
          </a:prstGeom>
        </p:spPr>
      </p:pic>
      <p:pic>
        <p:nvPicPr>
          <p:cNvPr id="40" name="Picture 39" descr="Background pattern&#10;&#10;Description automatically generated with low confidence">
            <a:extLst>
              <a:ext uri="{FF2B5EF4-FFF2-40B4-BE49-F238E27FC236}">
                <a16:creationId xmlns:a16="http://schemas.microsoft.com/office/drawing/2014/main" id="{566FA7E0-EA82-42C4-8992-D103583BF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52" y="2634645"/>
            <a:ext cx="1321415" cy="360066"/>
          </a:xfrm>
          <a:prstGeom prst="rect">
            <a:avLst/>
          </a:prstGeom>
        </p:spPr>
      </p:pic>
      <p:sp>
        <p:nvSpPr>
          <p:cNvPr id="41" name="TextBox 40">
            <a:extLst>
              <a:ext uri="{FF2B5EF4-FFF2-40B4-BE49-F238E27FC236}">
                <a16:creationId xmlns:a16="http://schemas.microsoft.com/office/drawing/2014/main" id="{46CA2E60-8B4E-456A-BEE3-994848B0C852}"/>
              </a:ext>
            </a:extLst>
          </p:cNvPr>
          <p:cNvSpPr txBox="1"/>
          <p:nvPr/>
        </p:nvSpPr>
        <p:spPr>
          <a:xfrm>
            <a:off x="201309" y="2520069"/>
            <a:ext cx="611065" cy="461665"/>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Más</a:t>
            </a:r>
          </a:p>
          <a:p>
            <a:r>
              <a:rPr lang="en-US" sz="1200" b="1" dirty="0" err="1">
                <a:latin typeface="Arial" panose="020B0604020202020204" pitchFamily="34" charset="0"/>
                <a:cs typeface="Arial" panose="020B0604020202020204" pitchFamily="34" charset="0"/>
              </a:rPr>
              <a:t>eficaz</a:t>
            </a:r>
            <a:endParaRPr lang="en-US" sz="1200" b="1" dirty="0">
              <a:latin typeface="Arial" panose="020B0604020202020204" pitchFamily="34" charset="0"/>
              <a:cs typeface="Arial" panose="020B0604020202020204" pitchFamily="34" charset="0"/>
            </a:endParaRPr>
          </a:p>
        </p:txBody>
      </p:sp>
      <p:pic>
        <p:nvPicPr>
          <p:cNvPr id="44" name="Picture 43" descr="Background pattern&#10;&#10;Description automatically generated with low confidence">
            <a:extLst>
              <a:ext uri="{FF2B5EF4-FFF2-40B4-BE49-F238E27FC236}">
                <a16:creationId xmlns:a16="http://schemas.microsoft.com/office/drawing/2014/main" id="{540AA8D0-CF39-4A90-92DC-D3A457C32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 y="6259221"/>
            <a:ext cx="806631" cy="458397"/>
          </a:xfrm>
          <a:prstGeom prst="rect">
            <a:avLst/>
          </a:prstGeom>
        </p:spPr>
      </p:pic>
      <p:sp>
        <p:nvSpPr>
          <p:cNvPr id="45" name="TextBox 44">
            <a:extLst>
              <a:ext uri="{FF2B5EF4-FFF2-40B4-BE49-F238E27FC236}">
                <a16:creationId xmlns:a16="http://schemas.microsoft.com/office/drawing/2014/main" id="{4CE8221B-3AA0-4DE9-BD56-E9EF38DC2385}"/>
              </a:ext>
            </a:extLst>
          </p:cNvPr>
          <p:cNvSpPr txBox="1"/>
          <p:nvPr/>
        </p:nvSpPr>
        <p:spPr>
          <a:xfrm>
            <a:off x="149854" y="6334335"/>
            <a:ext cx="671979" cy="46166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Menos</a:t>
            </a:r>
            <a:endParaRPr lang="en-US" sz="1200" b="1" dirty="0">
              <a:latin typeface="Arial" panose="020B0604020202020204" pitchFamily="34" charset="0"/>
              <a:cs typeface="Arial" panose="020B0604020202020204" pitchFamily="34" charset="0"/>
            </a:endParaRPr>
          </a:p>
          <a:p>
            <a:pPr algn="ctr"/>
            <a:r>
              <a:rPr lang="en-US" sz="1200" b="1" dirty="0" err="1">
                <a:latin typeface="Arial" panose="020B0604020202020204" pitchFamily="34" charset="0"/>
                <a:cs typeface="Arial" panose="020B0604020202020204" pitchFamily="34" charset="0"/>
              </a:rPr>
              <a:t>eficaz</a:t>
            </a:r>
            <a:endParaRPr lang="en-US" sz="1200" b="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E75A851-7EC0-4D47-821F-DF535E0ACCA7}"/>
              </a:ext>
            </a:extLst>
          </p:cNvPr>
          <p:cNvPicPr>
            <a:picLocks noChangeAspect="1"/>
          </p:cNvPicPr>
          <p:nvPr/>
        </p:nvPicPr>
        <p:blipFill>
          <a:blip r:embed="rId6"/>
          <a:stretch>
            <a:fillRect/>
          </a:stretch>
        </p:blipFill>
        <p:spPr>
          <a:xfrm>
            <a:off x="10467801" y="3701419"/>
            <a:ext cx="1024464" cy="1137127"/>
          </a:xfrm>
          <a:prstGeom prst="rect">
            <a:avLst/>
          </a:prstGeom>
        </p:spPr>
      </p:pic>
      <p:pic>
        <p:nvPicPr>
          <p:cNvPr id="2" name="Picture 1">
            <a:extLst>
              <a:ext uri="{FF2B5EF4-FFF2-40B4-BE49-F238E27FC236}">
                <a16:creationId xmlns:a16="http://schemas.microsoft.com/office/drawing/2014/main" id="{42D61BE9-87C5-47DD-8EFD-FDCCAAE9F31E}"/>
              </a:ext>
            </a:extLst>
          </p:cNvPr>
          <p:cNvPicPr>
            <a:picLocks noChangeAspect="1"/>
          </p:cNvPicPr>
          <p:nvPr/>
        </p:nvPicPr>
        <p:blipFill>
          <a:blip r:embed="rId7"/>
          <a:stretch>
            <a:fillRect/>
          </a:stretch>
        </p:blipFill>
        <p:spPr>
          <a:xfrm>
            <a:off x="10233413" y="2575975"/>
            <a:ext cx="1485766" cy="894402"/>
          </a:xfrm>
          <a:prstGeom prst="rect">
            <a:avLst/>
          </a:prstGeom>
        </p:spPr>
      </p:pic>
    </p:spTree>
    <p:extLst>
      <p:ext uri="{BB962C8B-B14F-4D97-AF65-F5344CB8AC3E}">
        <p14:creationId xmlns:p14="http://schemas.microsoft.com/office/powerpoint/2010/main" val="15335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C110FFC-74B2-45B6-A7EC-1F4EB6DF1B89}"/>
              </a:ext>
            </a:extLst>
          </p:cNvPr>
          <p:cNvSpPr>
            <a:spLocks noGrp="1"/>
          </p:cNvSpPr>
          <p:nvPr>
            <p:ph idx="1"/>
          </p:nvPr>
        </p:nvSpPr>
        <p:spPr>
          <a:xfrm>
            <a:off x="276739" y="1642540"/>
            <a:ext cx="5837415" cy="5143774"/>
          </a:xfrm>
        </p:spPr>
        <p:txBody>
          <a:bodyPr>
            <a:normAutofit/>
          </a:bodyPr>
          <a:lstStyle/>
          <a:p>
            <a:pPr marL="0" indent="0" algn="just">
              <a:spcBef>
                <a:spcPts val="0"/>
              </a:spcBef>
              <a:buNone/>
            </a:pPr>
            <a:r>
              <a:rPr lang="en-US" sz="1600" dirty="0">
                <a:latin typeface="Arial" panose="020B0604020202020204" pitchFamily="34" charset="0"/>
                <a:cs typeface="Arial" panose="020B0604020202020204" pitchFamily="34" charset="0"/>
              </a:rPr>
              <a:t>ActivePure es un </a:t>
            </a:r>
            <a:r>
              <a:rPr lang="en-US" sz="1600" dirty="0" err="1">
                <a:latin typeface="Arial" panose="020B0604020202020204" pitchFamily="34" charset="0"/>
                <a:cs typeface="Arial" panose="020B0604020202020204" pitchFamily="34" charset="0"/>
              </a:rPr>
              <a:t>proceso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científico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patentado</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emite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partículas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submicroscópicas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supercargadas</a:t>
            </a:r>
            <a:r>
              <a:rPr lang="en-US" sz="1600" dirty="0">
                <a:latin typeface="Arial" panose="020B0604020202020204" pitchFamily="34" charset="0"/>
                <a:cs typeface="Arial" panose="020B0604020202020204" pitchFamily="34" charset="0"/>
              </a:rPr>
              <a:t> a gran </a:t>
            </a:r>
            <a:r>
              <a:rPr lang="en-US" sz="1600" dirty="0" err="1">
                <a:latin typeface="Arial" panose="020B0604020202020204" pitchFamily="34" charset="0"/>
                <a:cs typeface="Arial" panose="020B0604020202020204" pitchFamily="34" charset="0"/>
              </a:rPr>
              <a:t>velocidad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alrededor</a:t>
            </a:r>
            <a:r>
              <a:rPr lang="en-US" sz="1600" dirty="0">
                <a:latin typeface="Arial" panose="020B0604020202020204" pitchFamily="34" charset="0"/>
                <a:cs typeface="Arial" panose="020B0604020202020204" pitchFamily="34" charset="0"/>
              </a:rPr>
              <a:t> de 1200 Pies por Segundo). </a:t>
            </a:r>
          </a:p>
          <a:p>
            <a:pPr marL="0" indent="0" algn="just">
              <a:spcBef>
                <a:spcPts val="0"/>
              </a:spcBef>
              <a:buNone/>
            </a:pPr>
            <a:endParaRPr lang="en-US" sz="1600" dirty="0">
              <a:latin typeface="Arial" panose="020B0604020202020204" pitchFamily="34" charset="0"/>
              <a:cs typeface="Arial" panose="020B0604020202020204" pitchFamily="34" charset="0"/>
            </a:endParaRPr>
          </a:p>
          <a:p>
            <a:pPr marL="0" indent="0" algn="just">
              <a:spcBef>
                <a:spcPts val="0"/>
              </a:spcBef>
              <a:buNone/>
            </a:pPr>
            <a:r>
              <a:rPr lang="en-US" sz="1600" dirty="0" err="1">
                <a:latin typeface="Arial" panose="020B0604020202020204" pitchFamily="34" charset="0"/>
                <a:cs typeface="Arial" panose="020B0604020202020204" pitchFamily="34" charset="0"/>
              </a:rPr>
              <a:t>Estas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partículas</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crean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reacciones</a:t>
            </a:r>
            <a:r>
              <a:rPr lang="en-US" sz="1600" dirty="0">
                <a:latin typeface="Arial" panose="020B0604020202020204" pitchFamily="34" charset="0"/>
                <a:cs typeface="Arial" panose="020B0604020202020204" pitchFamily="34" charset="0"/>
              </a:rPr>
              <a:t> entre el </a:t>
            </a:r>
            <a:r>
              <a:rPr lang="en-US" sz="1600" dirty="0" err="1">
                <a:latin typeface="Arial" panose="020B0604020202020204" pitchFamily="34" charset="0"/>
                <a:cs typeface="Arial" panose="020B0604020202020204" pitchFamily="34" charset="0"/>
              </a:rPr>
              <a:t>agua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ambiental</a:t>
            </a:r>
            <a:r>
              <a:rPr lang="en-US" sz="1600" dirty="0">
                <a:latin typeface="Arial" panose="020B0604020202020204" pitchFamily="34" charset="0"/>
                <a:cs typeface="Arial" panose="020B0604020202020204" pitchFamily="34" charset="0"/>
              </a:rPr>
              <a:t> y las </a:t>
            </a:r>
            <a:r>
              <a:rPr lang="en-US" sz="1600" dirty="0" err="1">
                <a:latin typeface="Arial" panose="020B0604020202020204" pitchFamily="34" charset="0"/>
                <a:cs typeface="Arial" panose="020B0604020202020204" pitchFamily="34" charset="0"/>
              </a:rPr>
              <a:t>moléculas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oxígeno</a:t>
            </a:r>
            <a:r>
              <a:rPr lang="en-US" sz="1600" dirty="0">
                <a:latin typeface="Arial" panose="020B0604020202020204" pitchFamily="34" charset="0"/>
                <a:cs typeface="Arial" panose="020B0604020202020204" pitchFamily="34" charset="0"/>
              </a:rPr>
              <a:t>, una </a:t>
            </a:r>
            <a:r>
              <a:rPr lang="en-US" sz="1600" dirty="0" err="1">
                <a:latin typeface="Arial" panose="020B0604020202020204" pitchFamily="34" charset="0"/>
                <a:cs typeface="Arial" panose="020B0604020202020204" pitchFamily="34" charset="0"/>
              </a:rPr>
              <a:t>matriz</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panal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patentada</a:t>
            </a:r>
            <a:r>
              <a:rPr lang="en-US" sz="1600" dirty="0">
                <a:latin typeface="Arial" panose="020B0604020202020204" pitchFamily="34" charset="0"/>
                <a:cs typeface="Arial" panose="020B0604020202020204" pitchFamily="34" charset="0"/>
              </a:rPr>
              <a:t> y luz UVC de una </a:t>
            </a:r>
            <a:r>
              <a:rPr lang="en-US" sz="1600" dirty="0" err="1">
                <a:latin typeface="Arial" panose="020B0604020202020204" pitchFamily="34" charset="0"/>
                <a:cs typeface="Arial" panose="020B0604020202020204" pitchFamily="34" charset="0"/>
              </a:rPr>
              <a:t>longitud</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onda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específica</a:t>
            </a:r>
            <a:r>
              <a:rPr lang="en-US" sz="1600" dirty="0">
                <a:latin typeface="Arial" panose="020B0604020202020204" pitchFamily="34" charset="0"/>
                <a:cs typeface="Arial" panose="020B0604020202020204" pitchFamily="34" charset="0"/>
              </a:rPr>
              <a:t>. </a:t>
            </a:r>
          </a:p>
          <a:p>
            <a:pPr marL="0" indent="0" algn="just">
              <a:spcBef>
                <a:spcPts val="0"/>
              </a:spcBef>
              <a:buNone/>
            </a:pPr>
            <a:endParaRPr lang="en-US" sz="1600" dirty="0">
              <a:latin typeface="Arial" panose="020B0604020202020204" pitchFamily="34" charset="0"/>
              <a:cs typeface="Arial" panose="020B0604020202020204" pitchFamily="34" charset="0"/>
            </a:endParaRPr>
          </a:p>
          <a:p>
            <a:pPr marL="0" indent="0" algn="just">
              <a:spcBef>
                <a:spcPts val="0"/>
              </a:spcBef>
              <a:buNone/>
            </a:pPr>
            <a:r>
              <a:rPr lang="en-US" sz="1600" dirty="0">
                <a:latin typeface="Arial" panose="020B0604020202020204" pitchFamily="34" charset="0"/>
                <a:cs typeface="Arial" panose="020B0604020202020204" pitchFamily="34" charset="0"/>
              </a:rPr>
              <a:t>Las </a:t>
            </a:r>
            <a:r>
              <a:rPr lang="en-US" sz="1600" dirty="0" err="1">
                <a:latin typeface="Arial" panose="020B0604020202020204" pitchFamily="34" charset="0"/>
                <a:cs typeface="Arial" panose="020B0604020202020204" pitchFamily="34" charset="0"/>
              </a:rPr>
              <a:t>partículas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peróxido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hidrógeno</a:t>
            </a:r>
            <a:r>
              <a:rPr lang="en-US" sz="1600" dirty="0">
                <a:latin typeface="Arial" panose="020B0604020202020204" pitchFamily="34" charset="0"/>
                <a:cs typeface="Arial" panose="020B0604020202020204" pitchFamily="34" charset="0"/>
              </a:rPr>
              <a:t> (H2O2), </a:t>
            </a:r>
            <a:r>
              <a:rPr lang="en-US" sz="1600" dirty="0" err="1">
                <a:latin typeface="Arial" panose="020B0604020202020204" pitchFamily="34" charset="0"/>
                <a:cs typeface="Arial" panose="020B0604020202020204" pitchFamily="34" charset="0"/>
              </a:rPr>
              <a:t>hidroxilos</a:t>
            </a:r>
            <a:r>
              <a:rPr lang="en-US" sz="1600" dirty="0">
                <a:latin typeface="Arial" panose="020B0604020202020204" pitchFamily="34" charset="0"/>
                <a:cs typeface="Arial" panose="020B0604020202020204" pitchFamily="34" charset="0"/>
              </a:rPr>
              <a:t> (OH-1) y </a:t>
            </a:r>
            <a:r>
              <a:rPr lang="en-US" sz="1600" dirty="0" err="1">
                <a:latin typeface="Arial" panose="020B0604020202020204" pitchFamily="34" charset="0"/>
                <a:cs typeface="Arial" panose="020B0604020202020204" pitchFamily="34" charset="0"/>
              </a:rPr>
              <a:t>superóxidos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chocan</a:t>
            </a:r>
            <a:r>
              <a:rPr lang="en-US" sz="1600" dirty="0">
                <a:latin typeface="Arial" panose="020B0604020202020204" pitchFamily="34" charset="0"/>
                <a:cs typeface="Arial" panose="020B0604020202020204" pitchFamily="34" charset="0"/>
              </a:rPr>
              <a:t> con los virus, </a:t>
            </a:r>
            <a:r>
              <a:rPr lang="en-US" sz="1600" dirty="0" err="1">
                <a:latin typeface="Arial" panose="020B0604020202020204" pitchFamily="34" charset="0"/>
                <a:cs typeface="Arial" panose="020B0604020202020204" pitchFamily="34" charset="0"/>
              </a:rPr>
              <a:t>bacterias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contaminantes</a:t>
            </a:r>
            <a:r>
              <a:rPr lang="en-US" sz="1600" dirty="0">
                <a:latin typeface="Arial" panose="020B0604020202020204" pitchFamily="34" charset="0"/>
                <a:cs typeface="Arial" panose="020B0604020202020204" pitchFamily="34" charset="0"/>
              </a:rPr>
              <a:t> del aire y los </a:t>
            </a:r>
            <a:r>
              <a:rPr lang="en-US" sz="1600" dirty="0" err="1">
                <a:latin typeface="Arial" panose="020B0604020202020204" pitchFamily="34" charset="0"/>
                <a:cs typeface="Arial" panose="020B0604020202020204" pitchFamily="34" charset="0"/>
              </a:rPr>
              <a:t>convierten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inmediatamente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elementos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inofensivos</a:t>
            </a:r>
            <a:r>
              <a:rPr lang="en-US" sz="1600" dirty="0">
                <a:latin typeface="Arial" panose="020B0604020202020204" pitchFamily="34" charset="0"/>
                <a:cs typeface="Arial" panose="020B0604020202020204" pitchFamily="34" charset="0"/>
              </a:rPr>
              <a:t>.</a:t>
            </a: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r>
              <a:rPr lang="en-US" sz="1600" b="1" dirty="0">
                <a:latin typeface="Arial" panose="020B0604020202020204" pitchFamily="34" charset="0"/>
                <a:cs typeface="Arial" panose="020B0604020202020204" pitchFamily="34" charset="0"/>
              </a:rPr>
              <a:t>	</a:t>
            </a: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endParaRPr lang="en-US" sz="1600" b="1" dirty="0">
              <a:latin typeface="Arial" panose="020B0604020202020204" pitchFamily="34" charset="0"/>
              <a:cs typeface="Arial" panose="020B0604020202020204" pitchFamily="34" charset="0"/>
            </a:endParaRPr>
          </a:p>
          <a:p>
            <a:pPr marL="0" indent="0" algn="just">
              <a:spcBef>
                <a:spcPts val="0"/>
              </a:spcBef>
              <a:buNone/>
            </a:pPr>
            <a:endParaRPr lang="en-US" sz="1600" b="1" dirty="0">
              <a:latin typeface="Arial" panose="020B0604020202020204" pitchFamily="34" charset="0"/>
              <a:cs typeface="Arial" panose="020B0604020202020204" pitchFamily="34" charset="0"/>
            </a:endParaRPr>
          </a:p>
          <a:p>
            <a:pPr algn="just">
              <a:spcBef>
                <a:spcPts val="0"/>
              </a:spcBef>
            </a:pPr>
            <a:endParaRPr lang="en-US" sz="16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FCB03A5-E5AC-4A31-ADC0-F6EDCED53B76}"/>
              </a:ext>
            </a:extLst>
          </p:cNvPr>
          <p:cNvPicPr>
            <a:picLocks noChangeAspect="1"/>
          </p:cNvPicPr>
          <p:nvPr/>
        </p:nvPicPr>
        <p:blipFill>
          <a:blip r:embed="rId2"/>
          <a:stretch>
            <a:fillRect/>
          </a:stretch>
        </p:blipFill>
        <p:spPr>
          <a:xfrm>
            <a:off x="6273545" y="2601904"/>
            <a:ext cx="2335254" cy="1249182"/>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F3A73B56-5DE3-400A-8418-DBFD8C610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391" y="1262390"/>
            <a:ext cx="2353407" cy="1184722"/>
          </a:xfrm>
          <a:prstGeom prst="rect">
            <a:avLst/>
          </a:prstGeom>
        </p:spPr>
      </p:pic>
      <p:pic>
        <p:nvPicPr>
          <p:cNvPr id="10" name="Picture 9" descr="A picture containing clock, curtain, room&#10;&#10;Description automatically generated">
            <a:extLst>
              <a:ext uri="{FF2B5EF4-FFF2-40B4-BE49-F238E27FC236}">
                <a16:creationId xmlns:a16="http://schemas.microsoft.com/office/drawing/2014/main" id="{13BE6CFF-D13D-43D8-AAEA-23CF01CAB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586" y="3987912"/>
            <a:ext cx="2331212" cy="1249182"/>
          </a:xfrm>
          <a:prstGeom prst="rect">
            <a:avLst/>
          </a:prstGeom>
        </p:spPr>
      </p:pic>
      <p:pic>
        <p:nvPicPr>
          <p:cNvPr id="7" name="Picture 6" descr="Diagram&#10;&#10;Description automatically generated">
            <a:extLst>
              <a:ext uri="{FF2B5EF4-FFF2-40B4-BE49-F238E27FC236}">
                <a16:creationId xmlns:a16="http://schemas.microsoft.com/office/drawing/2014/main" id="{AE529F29-D3DC-4E80-AB2A-E73758407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311" y="5058100"/>
            <a:ext cx="3422930" cy="1744999"/>
          </a:xfrm>
          <a:prstGeom prst="rect">
            <a:avLst/>
          </a:prstGeom>
        </p:spPr>
      </p:pic>
      <p:pic>
        <p:nvPicPr>
          <p:cNvPr id="12" name="Picture 11">
            <a:extLst>
              <a:ext uri="{FF2B5EF4-FFF2-40B4-BE49-F238E27FC236}">
                <a16:creationId xmlns:a16="http://schemas.microsoft.com/office/drawing/2014/main" id="{3C01C70F-B0A2-49CD-8C59-DA4F4EF70E1C}"/>
              </a:ext>
            </a:extLst>
          </p:cNvPr>
          <p:cNvPicPr>
            <a:picLocks noChangeAspect="1"/>
          </p:cNvPicPr>
          <p:nvPr/>
        </p:nvPicPr>
        <p:blipFill>
          <a:blip r:embed="rId6"/>
          <a:stretch>
            <a:fillRect/>
          </a:stretch>
        </p:blipFill>
        <p:spPr>
          <a:xfrm>
            <a:off x="9412333" y="5393072"/>
            <a:ext cx="1721580" cy="1054780"/>
          </a:xfrm>
          <a:prstGeom prst="rect">
            <a:avLst/>
          </a:prstGeom>
        </p:spPr>
      </p:pic>
      <p:sp>
        <p:nvSpPr>
          <p:cNvPr id="9" name="TextBox 8">
            <a:extLst>
              <a:ext uri="{FF2B5EF4-FFF2-40B4-BE49-F238E27FC236}">
                <a16:creationId xmlns:a16="http://schemas.microsoft.com/office/drawing/2014/main" id="{BADCC398-1EC7-4700-AF88-3D53C7844F24}"/>
              </a:ext>
            </a:extLst>
          </p:cNvPr>
          <p:cNvSpPr txBox="1"/>
          <p:nvPr/>
        </p:nvSpPr>
        <p:spPr>
          <a:xfrm>
            <a:off x="8780506" y="1234412"/>
            <a:ext cx="2427186" cy="4031873"/>
          </a:xfrm>
          <a:prstGeom prst="rect">
            <a:avLst/>
          </a:prstGeom>
          <a:noFill/>
        </p:spPr>
        <p:txBody>
          <a:bodyPr wrap="square" rtlCol="0">
            <a:spAutoFit/>
          </a:bodyPr>
          <a:lstStyle/>
          <a:p>
            <a:pPr algn="ctr"/>
            <a:r>
              <a:rPr lang="es-ES" sz="1600" b="1" i="1" dirty="0">
                <a:solidFill>
                  <a:srgbClr val="202124"/>
                </a:solidFill>
                <a:effectLst/>
                <a:latin typeface="Google Sans"/>
              </a:rPr>
              <a:t>A diferencia de los purificadores de aire pasivos convencionales basados ​​en filtración, ActivePure funciona inmediatamente y no requiere tiempo de captura o exposición. Llena rápida y continuamente una habitación con partículas neutralizadoras de virus que descomponen instantáneamente los virus. a sus componentes, haciéndolos inofensivos.</a:t>
            </a:r>
            <a:endParaRPr lang="en-US" sz="1600" b="1" i="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C3636E0-7110-4A90-A217-0D6FB4D11F2D}"/>
              </a:ext>
            </a:extLst>
          </p:cNvPr>
          <p:cNvSpPr/>
          <p:nvPr/>
        </p:nvSpPr>
        <p:spPr>
          <a:xfrm>
            <a:off x="801929" y="0"/>
            <a:ext cx="1803633" cy="95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77B298-2854-449E-8677-C2E5B85BDF88}"/>
              </a:ext>
            </a:extLst>
          </p:cNvPr>
          <p:cNvSpPr txBox="1"/>
          <p:nvPr/>
        </p:nvSpPr>
        <p:spPr>
          <a:xfrm>
            <a:off x="1874590" y="410148"/>
            <a:ext cx="9400214" cy="569387"/>
          </a:xfrm>
          <a:prstGeom prst="rect">
            <a:avLst/>
          </a:prstGeom>
          <a:noFill/>
        </p:spPr>
        <p:txBody>
          <a:bodyPr wrap="square" rtlCol="0">
            <a:spAutoFit/>
          </a:bodyPr>
          <a:lstStyle/>
          <a:p>
            <a:r>
              <a:rPr lang="en-US" sz="3100" dirty="0">
                <a:latin typeface="Arial Black" panose="020B0A04020102020204" pitchFamily="34" charset="0"/>
              </a:rPr>
              <a:t>ActivePure ~ </a:t>
            </a:r>
            <a:r>
              <a:rPr lang="en-US" sz="3100" b="1" dirty="0">
                <a:solidFill>
                  <a:srgbClr val="010629"/>
                </a:solidFill>
                <a:latin typeface="Arial Black" panose="020B0A04020102020204" pitchFamily="34" charset="0"/>
              </a:rPr>
              <a:t>Aire </a:t>
            </a:r>
            <a:r>
              <a:rPr lang="en-US" sz="3100" b="1" dirty="0" err="1">
                <a:solidFill>
                  <a:srgbClr val="010629"/>
                </a:solidFill>
                <a:latin typeface="Arial Black" panose="020B0A04020102020204" pitchFamily="34" charset="0"/>
              </a:rPr>
              <a:t>en</a:t>
            </a:r>
            <a:r>
              <a:rPr lang="en-US" sz="3100" b="1" dirty="0">
                <a:solidFill>
                  <a:srgbClr val="010629"/>
                </a:solidFill>
                <a:latin typeface="Arial Black" panose="020B0A04020102020204" pitchFamily="34" charset="0"/>
              </a:rPr>
              <a:t> el que </a:t>
            </a:r>
            <a:r>
              <a:rPr lang="en-US" sz="3100" b="1" dirty="0" err="1">
                <a:solidFill>
                  <a:srgbClr val="010629"/>
                </a:solidFill>
                <a:latin typeface="Arial Black" panose="020B0A04020102020204" pitchFamily="34" charset="0"/>
              </a:rPr>
              <a:t>puedes</a:t>
            </a:r>
            <a:r>
              <a:rPr lang="en-US" sz="3100" b="1" dirty="0">
                <a:solidFill>
                  <a:srgbClr val="010629"/>
                </a:solidFill>
                <a:latin typeface="Arial Black" panose="020B0A04020102020204" pitchFamily="34" charset="0"/>
              </a:rPr>
              <a:t> </a:t>
            </a:r>
            <a:r>
              <a:rPr lang="en-US" sz="3100" b="1" dirty="0" err="1">
                <a:solidFill>
                  <a:srgbClr val="010629"/>
                </a:solidFill>
                <a:latin typeface="Arial Black" panose="020B0A04020102020204" pitchFamily="34" charset="0"/>
              </a:rPr>
              <a:t>confiar</a:t>
            </a:r>
            <a:endParaRPr lang="en-US" sz="3100" dirty="0">
              <a:latin typeface="Arial Black" panose="020B0A04020102020204" pitchFamily="34" charset="0"/>
            </a:endParaRPr>
          </a:p>
        </p:txBody>
      </p:sp>
      <p:pic>
        <p:nvPicPr>
          <p:cNvPr id="11" name="Picture 10">
            <a:extLst>
              <a:ext uri="{FF2B5EF4-FFF2-40B4-BE49-F238E27FC236}">
                <a16:creationId xmlns:a16="http://schemas.microsoft.com/office/drawing/2014/main" id="{0201B4DF-22FE-43E8-9A43-186EA15719C9}"/>
              </a:ext>
            </a:extLst>
          </p:cNvPr>
          <p:cNvPicPr>
            <a:picLocks noChangeAspect="1"/>
          </p:cNvPicPr>
          <p:nvPr/>
        </p:nvPicPr>
        <p:blipFill>
          <a:blip r:embed="rId7"/>
          <a:stretch>
            <a:fillRect/>
          </a:stretch>
        </p:blipFill>
        <p:spPr>
          <a:xfrm>
            <a:off x="134002" y="65942"/>
            <a:ext cx="1505928" cy="1591638"/>
          </a:xfrm>
          <a:prstGeom prst="rect">
            <a:avLst/>
          </a:prstGeom>
        </p:spPr>
      </p:pic>
    </p:spTree>
    <p:extLst>
      <p:ext uri="{BB962C8B-B14F-4D97-AF65-F5344CB8AC3E}">
        <p14:creationId xmlns:p14="http://schemas.microsoft.com/office/powerpoint/2010/main" val="195369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F1AD8-7426-4F7C-8FA7-CEAF61AD13BF}"/>
              </a:ext>
            </a:extLst>
          </p:cNvPr>
          <p:cNvPicPr>
            <a:picLocks noChangeAspect="1"/>
          </p:cNvPicPr>
          <p:nvPr/>
        </p:nvPicPr>
        <p:blipFill>
          <a:blip r:embed="rId2"/>
          <a:stretch>
            <a:fillRect/>
          </a:stretch>
        </p:blipFill>
        <p:spPr>
          <a:xfrm>
            <a:off x="2277640" y="1297145"/>
            <a:ext cx="4063560" cy="2224454"/>
          </a:xfrm>
          <a:prstGeom prst="rect">
            <a:avLst/>
          </a:prstGeom>
        </p:spPr>
      </p:pic>
      <p:pic>
        <p:nvPicPr>
          <p:cNvPr id="11" name="Picture 10">
            <a:extLst>
              <a:ext uri="{FF2B5EF4-FFF2-40B4-BE49-F238E27FC236}">
                <a16:creationId xmlns:a16="http://schemas.microsoft.com/office/drawing/2014/main" id="{AA759331-51D1-4AE2-B6BE-34B0AF53C2FA}"/>
              </a:ext>
            </a:extLst>
          </p:cNvPr>
          <p:cNvPicPr>
            <a:picLocks noChangeAspect="1"/>
          </p:cNvPicPr>
          <p:nvPr/>
        </p:nvPicPr>
        <p:blipFill>
          <a:blip r:embed="rId3"/>
          <a:stretch>
            <a:fillRect/>
          </a:stretch>
        </p:blipFill>
        <p:spPr>
          <a:xfrm>
            <a:off x="467731" y="23434"/>
            <a:ext cx="2219783" cy="1243396"/>
          </a:xfrm>
          <a:prstGeom prst="rect">
            <a:avLst/>
          </a:prstGeom>
        </p:spPr>
      </p:pic>
      <p:pic>
        <p:nvPicPr>
          <p:cNvPr id="17" name="Picture 16">
            <a:extLst>
              <a:ext uri="{FF2B5EF4-FFF2-40B4-BE49-F238E27FC236}">
                <a16:creationId xmlns:a16="http://schemas.microsoft.com/office/drawing/2014/main" id="{4E41D9FD-88E4-4649-8102-416C0E3B91D0}"/>
              </a:ext>
            </a:extLst>
          </p:cNvPr>
          <p:cNvPicPr>
            <a:picLocks noChangeAspect="1"/>
          </p:cNvPicPr>
          <p:nvPr/>
        </p:nvPicPr>
        <p:blipFill>
          <a:blip r:embed="rId4"/>
          <a:stretch>
            <a:fillRect/>
          </a:stretch>
        </p:blipFill>
        <p:spPr>
          <a:xfrm>
            <a:off x="10087537" y="4432163"/>
            <a:ext cx="1746099" cy="1938148"/>
          </a:xfrm>
          <a:prstGeom prst="rect">
            <a:avLst/>
          </a:prstGeom>
        </p:spPr>
      </p:pic>
      <p:pic>
        <p:nvPicPr>
          <p:cNvPr id="13" name="Picture 12">
            <a:extLst>
              <a:ext uri="{FF2B5EF4-FFF2-40B4-BE49-F238E27FC236}">
                <a16:creationId xmlns:a16="http://schemas.microsoft.com/office/drawing/2014/main" id="{91345FD7-2EF8-4ACF-A03F-B70C17CA0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2" y="5116917"/>
            <a:ext cx="4943611" cy="1112034"/>
          </a:xfrm>
          <a:prstGeom prst="rect">
            <a:avLst/>
          </a:prstGeom>
        </p:spPr>
      </p:pic>
      <p:pic>
        <p:nvPicPr>
          <p:cNvPr id="3" name="Picture 2">
            <a:extLst>
              <a:ext uri="{FF2B5EF4-FFF2-40B4-BE49-F238E27FC236}">
                <a16:creationId xmlns:a16="http://schemas.microsoft.com/office/drawing/2014/main" id="{B4DECA15-AA17-4F39-AC37-748B014B7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6459" y="1297144"/>
            <a:ext cx="3491078" cy="2227769"/>
          </a:xfrm>
          <a:prstGeom prst="rect">
            <a:avLst/>
          </a:prstGeom>
        </p:spPr>
      </p:pic>
      <p:sp>
        <p:nvSpPr>
          <p:cNvPr id="10" name="TextBox 9">
            <a:extLst>
              <a:ext uri="{FF2B5EF4-FFF2-40B4-BE49-F238E27FC236}">
                <a16:creationId xmlns:a16="http://schemas.microsoft.com/office/drawing/2014/main" id="{E80049E0-6BC9-40B6-95A5-8C8E1632DA22}"/>
              </a:ext>
            </a:extLst>
          </p:cNvPr>
          <p:cNvSpPr txBox="1"/>
          <p:nvPr/>
        </p:nvSpPr>
        <p:spPr>
          <a:xfrm>
            <a:off x="1818707" y="6108701"/>
            <a:ext cx="8554586" cy="523220"/>
          </a:xfrm>
          <a:prstGeom prst="rect">
            <a:avLst/>
          </a:prstGeom>
          <a:noFill/>
        </p:spPr>
        <p:txBody>
          <a:bodyPr wrap="none" rtlCol="0">
            <a:spAutoFit/>
          </a:bodyPr>
          <a:lstStyle/>
          <a:p>
            <a:r>
              <a:rPr lang="en-US" sz="2800" b="1" dirty="0">
                <a:solidFill>
                  <a:srgbClr val="010629"/>
                </a:solidFill>
                <a:latin typeface="Arial Black" panose="020B0A04020102020204" pitchFamily="34" charset="0"/>
              </a:rPr>
              <a:t>ActivePure ~ Aire </a:t>
            </a:r>
            <a:r>
              <a:rPr lang="en-US" sz="2800" b="1" dirty="0" err="1">
                <a:solidFill>
                  <a:srgbClr val="010629"/>
                </a:solidFill>
                <a:latin typeface="Arial Black" panose="020B0A04020102020204" pitchFamily="34" charset="0"/>
              </a:rPr>
              <a:t>en</a:t>
            </a:r>
            <a:r>
              <a:rPr lang="en-US" sz="2800" b="1" dirty="0">
                <a:solidFill>
                  <a:srgbClr val="010629"/>
                </a:solidFill>
                <a:latin typeface="Arial Black" panose="020B0A04020102020204" pitchFamily="34" charset="0"/>
              </a:rPr>
              <a:t> el que </a:t>
            </a:r>
            <a:r>
              <a:rPr lang="en-US" sz="2800" b="1" dirty="0" err="1">
                <a:solidFill>
                  <a:srgbClr val="010629"/>
                </a:solidFill>
                <a:latin typeface="Arial Black" panose="020B0A04020102020204" pitchFamily="34" charset="0"/>
              </a:rPr>
              <a:t>puedes</a:t>
            </a:r>
            <a:r>
              <a:rPr lang="en-US" sz="2800" b="1" dirty="0">
                <a:solidFill>
                  <a:srgbClr val="010629"/>
                </a:solidFill>
                <a:latin typeface="Arial Black" panose="020B0A04020102020204" pitchFamily="34" charset="0"/>
              </a:rPr>
              <a:t> </a:t>
            </a:r>
            <a:r>
              <a:rPr lang="en-US" sz="2800" b="1" dirty="0" err="1">
                <a:solidFill>
                  <a:srgbClr val="010629"/>
                </a:solidFill>
                <a:latin typeface="Arial Black" panose="020B0A04020102020204" pitchFamily="34" charset="0"/>
              </a:rPr>
              <a:t>confiar</a:t>
            </a:r>
            <a:endParaRPr lang="en-US" sz="2800" b="1" dirty="0">
              <a:solidFill>
                <a:srgbClr val="010629"/>
              </a:solidFill>
              <a:latin typeface="Arial Black" panose="020B0A04020102020204" pitchFamily="34" charset="0"/>
            </a:endParaRPr>
          </a:p>
        </p:txBody>
      </p:sp>
      <p:sp>
        <p:nvSpPr>
          <p:cNvPr id="2" name="Rectangle 1">
            <a:extLst>
              <a:ext uri="{FF2B5EF4-FFF2-40B4-BE49-F238E27FC236}">
                <a16:creationId xmlns:a16="http://schemas.microsoft.com/office/drawing/2014/main" id="{8CE503C5-3AA2-4194-B2BF-95F88AA9D16E}"/>
              </a:ext>
            </a:extLst>
          </p:cNvPr>
          <p:cNvSpPr>
            <a:spLocks noChangeArrowheads="1"/>
          </p:cNvSpPr>
          <p:nvPr/>
        </p:nvSpPr>
        <p:spPr bwMode="auto">
          <a:xfrm>
            <a:off x="714103" y="3770092"/>
            <a:ext cx="10694126" cy="120546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En 2017, la tecnología ActivePure fue reconocida por la </a:t>
            </a:r>
            <a:r>
              <a:rPr kumimoji="0" lang="es-ES" altLang="en-US" sz="1600" b="1" i="0" u="none" strike="noStrike" cap="none" normalizeH="0" baseline="0" dirty="0" err="1">
                <a:ln>
                  <a:noFill/>
                </a:ln>
                <a:solidFill>
                  <a:srgbClr val="202124"/>
                </a:solidFill>
                <a:effectLst/>
                <a:latin typeface="Arial" panose="020B0604020202020204" pitchFamily="34" charset="0"/>
                <a:cs typeface="Arial" panose="020B0604020202020204" pitchFamily="34" charset="0"/>
              </a:rPr>
              <a:t>Space</a:t>
            </a: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a:t>
            </a:r>
            <a:r>
              <a:rPr kumimoji="0" lang="es-ES" altLang="en-US" sz="1600" b="1" i="0" u="none" strike="noStrike" cap="none" normalizeH="0" baseline="0" dirty="0" err="1">
                <a:ln>
                  <a:noFill/>
                </a:ln>
                <a:solidFill>
                  <a:srgbClr val="202124"/>
                </a:solidFill>
                <a:effectLst/>
                <a:latin typeface="Arial" panose="020B0604020202020204" pitchFamily="34" charset="0"/>
                <a:cs typeface="Arial" panose="020B0604020202020204" pitchFamily="34" charset="0"/>
              </a:rPr>
              <a:t>Foundation</a:t>
            </a: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 como la única tecnología de purificación de superficie y aire que se adapta y comercializa de manera efectiva para mejorar la calidad de vida de toda la humanidad, cuando fue incluida en el Salón de la Fama de la Tecnología Espacial.</a:t>
            </a:r>
          </a:p>
          <a:p>
            <a:pPr marL="0" marR="0" lvl="0" indent="0" defTabSz="914400" rtl="0" eaLnBrk="0" fontAlgn="base" latinLnBrk="0" hangingPunct="0">
              <a:lnSpc>
                <a:spcPct val="100000"/>
              </a:lnSpc>
              <a:spcBef>
                <a:spcPct val="0"/>
              </a:spcBef>
              <a:spcAft>
                <a:spcPct val="0"/>
              </a:spcAft>
              <a:buClrTx/>
              <a:buSzTx/>
              <a:buFontTx/>
              <a:buNone/>
              <a:tabLst/>
            </a:pPr>
            <a:endParaRPr lang="es-ES" altLang="en-US" sz="1600" b="1" dirty="0">
              <a:solidFill>
                <a:srgbClr val="202124"/>
              </a:solidFill>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La tecnología ActivePure está diseñada, fabricada y producida en los EE. UU.</a:t>
            </a:r>
            <a:r>
              <a:rPr kumimoji="0" lang="es-E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12" name="CuadroTexto 11">
            <a:extLst>
              <a:ext uri="{FF2B5EF4-FFF2-40B4-BE49-F238E27FC236}">
                <a16:creationId xmlns:a16="http://schemas.microsoft.com/office/drawing/2014/main" id="{A2B01458-069D-4509-A798-D54906073E39}"/>
              </a:ext>
            </a:extLst>
          </p:cNvPr>
          <p:cNvSpPr txBox="1"/>
          <p:nvPr/>
        </p:nvSpPr>
        <p:spPr>
          <a:xfrm>
            <a:off x="2897024" y="351513"/>
            <a:ext cx="7862131" cy="646331"/>
          </a:xfrm>
          <a:prstGeom prst="rect">
            <a:avLst/>
          </a:prstGeom>
          <a:noFill/>
        </p:spPr>
        <p:txBody>
          <a:bodyPr wrap="square">
            <a:spAutoFit/>
          </a:bodyPr>
          <a:lstStyle/>
          <a:p>
            <a:pPr algn="ctr"/>
            <a:r>
              <a:rPr lang="es-ES" b="0" i="0" dirty="0">
                <a:solidFill>
                  <a:srgbClr val="202124"/>
                </a:solidFill>
                <a:effectLst/>
                <a:latin typeface="Arial Black" panose="020B0A04020102020204" pitchFamily="34" charset="0"/>
              </a:rPr>
              <a:t>una de las 75 tecnologías incluidas en el HALL OF FAME de tecnología espacial de la NASA en los últimos 30 años</a:t>
            </a:r>
            <a:endParaRPr lang="en-US" dirty="0">
              <a:latin typeface="Arial Black" panose="020B0A04020102020204" pitchFamily="34" charset="0"/>
            </a:endParaRPr>
          </a:p>
        </p:txBody>
      </p:sp>
    </p:spTree>
    <p:extLst>
      <p:ext uri="{BB962C8B-B14F-4D97-AF65-F5344CB8AC3E}">
        <p14:creationId xmlns:p14="http://schemas.microsoft.com/office/powerpoint/2010/main" val="36927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a:extLst>
              <a:ext uri="{FF2B5EF4-FFF2-40B4-BE49-F238E27FC236}">
                <a16:creationId xmlns:a16="http://schemas.microsoft.com/office/drawing/2014/main" id="{040A7F49-44B9-45DA-AC30-20CE8BB574E9}"/>
              </a:ext>
            </a:extLst>
          </p:cNvPr>
          <p:cNvPicPr>
            <a:picLocks noGrp="1"/>
          </p:cNvPicPr>
          <p:nvPr>
            <p:ph idx="1"/>
          </p:nvPr>
        </p:nvPicPr>
        <p:blipFill>
          <a:blip r:embed="rId2"/>
          <a:stretch>
            <a:fillRect/>
          </a:stretch>
        </p:blipFill>
        <p:spPr>
          <a:xfrm>
            <a:off x="420949" y="136281"/>
            <a:ext cx="2629982" cy="1107831"/>
          </a:xfrm>
          <a:prstGeom prst="rect">
            <a:avLst/>
          </a:prstGeom>
          <a:ln w="12700" cap="flat">
            <a:noFill/>
            <a:miter lim="400000"/>
          </a:ln>
          <a:effectLst/>
        </p:spPr>
      </p:pic>
      <p:pic>
        <p:nvPicPr>
          <p:cNvPr id="7" name="officeArt object">
            <a:extLst>
              <a:ext uri="{FF2B5EF4-FFF2-40B4-BE49-F238E27FC236}">
                <a16:creationId xmlns:a16="http://schemas.microsoft.com/office/drawing/2014/main" id="{3A8D81FE-EB16-4229-BD54-DB605984C958}"/>
              </a:ext>
            </a:extLst>
          </p:cNvPr>
          <p:cNvPicPr/>
          <p:nvPr/>
        </p:nvPicPr>
        <p:blipFill>
          <a:blip r:embed="rId3"/>
          <a:stretch>
            <a:fillRect/>
          </a:stretch>
        </p:blipFill>
        <p:spPr>
          <a:xfrm>
            <a:off x="1229979" y="1171551"/>
            <a:ext cx="4284216" cy="5344359"/>
          </a:xfrm>
          <a:prstGeom prst="rect">
            <a:avLst/>
          </a:prstGeom>
          <a:ln w="12700" cap="flat">
            <a:noFill/>
            <a:miter lim="400000"/>
          </a:ln>
          <a:effectLst/>
        </p:spPr>
      </p:pic>
      <p:pic>
        <p:nvPicPr>
          <p:cNvPr id="5" name="officeArt object">
            <a:extLst>
              <a:ext uri="{FF2B5EF4-FFF2-40B4-BE49-F238E27FC236}">
                <a16:creationId xmlns:a16="http://schemas.microsoft.com/office/drawing/2014/main" id="{185E4065-2740-46EF-9590-893AF27B2223}"/>
              </a:ext>
            </a:extLst>
          </p:cNvPr>
          <p:cNvPicPr/>
          <p:nvPr/>
        </p:nvPicPr>
        <p:blipFill>
          <a:blip r:embed="rId4"/>
          <a:stretch>
            <a:fillRect/>
          </a:stretch>
        </p:blipFill>
        <p:spPr>
          <a:xfrm>
            <a:off x="6625367" y="1179670"/>
            <a:ext cx="4375257" cy="5344359"/>
          </a:xfrm>
          <a:prstGeom prst="rect">
            <a:avLst/>
          </a:prstGeom>
          <a:ln w="12700" cap="flat">
            <a:noFill/>
            <a:miter lim="400000"/>
          </a:ln>
          <a:effectLst/>
        </p:spPr>
      </p:pic>
      <p:pic>
        <p:nvPicPr>
          <p:cNvPr id="2" name="Picture 1">
            <a:extLst>
              <a:ext uri="{FF2B5EF4-FFF2-40B4-BE49-F238E27FC236}">
                <a16:creationId xmlns:a16="http://schemas.microsoft.com/office/drawing/2014/main" id="{F6D9417F-3672-40B6-8E2C-917D96525C98}"/>
              </a:ext>
            </a:extLst>
          </p:cNvPr>
          <p:cNvPicPr>
            <a:picLocks noChangeAspect="1"/>
          </p:cNvPicPr>
          <p:nvPr/>
        </p:nvPicPr>
        <p:blipFill>
          <a:blip r:embed="rId5"/>
          <a:stretch>
            <a:fillRect/>
          </a:stretch>
        </p:blipFill>
        <p:spPr>
          <a:xfrm>
            <a:off x="5514195" y="136281"/>
            <a:ext cx="1111172" cy="1231158"/>
          </a:xfrm>
          <a:prstGeom prst="rect">
            <a:avLst/>
          </a:prstGeom>
        </p:spPr>
      </p:pic>
    </p:spTree>
    <p:extLst>
      <p:ext uri="{BB962C8B-B14F-4D97-AF65-F5344CB8AC3E}">
        <p14:creationId xmlns:p14="http://schemas.microsoft.com/office/powerpoint/2010/main" val="12207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fficeArt object">
            <a:extLst>
              <a:ext uri="{FF2B5EF4-FFF2-40B4-BE49-F238E27FC236}">
                <a16:creationId xmlns:a16="http://schemas.microsoft.com/office/drawing/2014/main" id="{6E97A2BF-DB0C-4395-990A-8CD548BC016D}"/>
              </a:ext>
            </a:extLst>
          </p:cNvPr>
          <p:cNvPicPr/>
          <p:nvPr/>
        </p:nvPicPr>
        <p:blipFill>
          <a:blip r:embed="rId2"/>
          <a:stretch>
            <a:fillRect/>
          </a:stretch>
        </p:blipFill>
        <p:spPr>
          <a:xfrm>
            <a:off x="442814" y="8880"/>
            <a:ext cx="2789043" cy="1068263"/>
          </a:xfrm>
          <a:prstGeom prst="rect">
            <a:avLst/>
          </a:prstGeom>
          <a:ln w="12700" cap="flat">
            <a:noFill/>
            <a:miter lim="400000"/>
          </a:ln>
          <a:effectLst/>
        </p:spPr>
      </p:pic>
      <p:pic>
        <p:nvPicPr>
          <p:cNvPr id="2052" name="Picture 4">
            <a:extLst>
              <a:ext uri="{FF2B5EF4-FFF2-40B4-BE49-F238E27FC236}">
                <a16:creationId xmlns:a16="http://schemas.microsoft.com/office/drawing/2014/main" id="{AC7DB69E-D9CD-45CF-87BF-4DA0EAE3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14" y="1677880"/>
            <a:ext cx="5169701" cy="48383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86E4DF-7B44-4728-9069-6E142D6E0D8D}"/>
              </a:ext>
            </a:extLst>
          </p:cNvPr>
          <p:cNvSpPr txBox="1"/>
          <p:nvPr/>
        </p:nvSpPr>
        <p:spPr>
          <a:xfrm>
            <a:off x="952775" y="1460912"/>
            <a:ext cx="4386651" cy="738664"/>
          </a:xfrm>
          <a:prstGeom prst="rect">
            <a:avLst/>
          </a:prstGeom>
          <a:noFill/>
        </p:spPr>
        <p:txBody>
          <a:bodyPr wrap="square">
            <a:spAutoFit/>
          </a:bodyPr>
          <a:lstStyle/>
          <a:p>
            <a:pPr algn="ctr" fontAlgn="base"/>
            <a:r>
              <a:rPr lang="es-ES" sz="1200" b="1" i="0" dirty="0">
                <a:solidFill>
                  <a:srgbClr val="202124"/>
                </a:solidFill>
                <a:effectLst/>
                <a:latin typeface="Arial" panose="020B0604020202020204" pitchFamily="34" charset="0"/>
                <a:cs typeface="Arial" panose="020B0604020202020204" pitchFamily="34" charset="0"/>
              </a:rPr>
              <a:t>MRSA (estafilococo resistente a antibióticos) MÁS DEL 99% DE REDUCCIÓN DE MICROBIOS EN 24 HORAS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9FE128B-2F80-4957-A5C6-3E55F3859246}"/>
              </a:ext>
            </a:extLst>
          </p:cNvPr>
          <p:cNvPicPr>
            <a:picLocks noChangeAspect="1"/>
          </p:cNvPicPr>
          <p:nvPr/>
        </p:nvPicPr>
        <p:blipFill>
          <a:blip r:embed="rId4"/>
          <a:stretch>
            <a:fillRect/>
          </a:stretch>
        </p:blipFill>
        <p:spPr>
          <a:xfrm>
            <a:off x="5163543" y="232738"/>
            <a:ext cx="927956" cy="1028158"/>
          </a:xfrm>
          <a:prstGeom prst="rect">
            <a:avLst/>
          </a:prstGeom>
        </p:spPr>
      </p:pic>
      <p:pic>
        <p:nvPicPr>
          <p:cNvPr id="6" name="Picture 2">
            <a:extLst>
              <a:ext uri="{FF2B5EF4-FFF2-40B4-BE49-F238E27FC236}">
                <a16:creationId xmlns:a16="http://schemas.microsoft.com/office/drawing/2014/main" id="{0D558940-559C-4E8F-9D5F-A4E0C6BB9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387" y="1830244"/>
            <a:ext cx="4744393" cy="4838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E214DB-3AF9-4FDD-BF5B-B3E5249CC6BC}"/>
              </a:ext>
            </a:extLst>
          </p:cNvPr>
          <p:cNvSpPr txBox="1"/>
          <p:nvPr/>
        </p:nvSpPr>
        <p:spPr>
          <a:xfrm>
            <a:off x="6199906" y="1091584"/>
            <a:ext cx="4213232" cy="1015663"/>
          </a:xfrm>
          <a:prstGeom prst="rect">
            <a:avLst/>
          </a:prstGeom>
          <a:noFill/>
        </p:spPr>
        <p:txBody>
          <a:bodyPr wrap="square">
            <a:spAutoFit/>
          </a:bodyPr>
          <a:lstStyle/>
          <a:p>
            <a:pPr algn="ctr" fontAlgn="base"/>
            <a:r>
              <a:rPr lang="en-US" sz="1200" b="1" i="0" dirty="0">
                <a:solidFill>
                  <a:srgbClr val="000000"/>
                </a:solidFill>
                <a:effectLst/>
                <a:latin typeface="Arial" panose="020B0604020202020204" pitchFamily="34" charset="0"/>
                <a:cs typeface="Arial" panose="020B0604020202020204" pitchFamily="34" charset="0"/>
              </a:rPr>
              <a:t>REDUCCIÓN DE CONTAMINANTES AÉREOS </a:t>
            </a:r>
            <a:r>
              <a:rPr lang="en-US" sz="1200" b="1" i="0" dirty="0" err="1">
                <a:solidFill>
                  <a:srgbClr val="000000"/>
                </a:solidFill>
                <a:effectLst/>
                <a:latin typeface="Arial" panose="020B0604020202020204" pitchFamily="34" charset="0"/>
                <a:cs typeface="Arial" panose="020B0604020202020204" pitchFamily="34" charset="0"/>
              </a:rPr>
              <a:t>Pruebas</a:t>
            </a:r>
            <a:r>
              <a:rPr lang="en-US" sz="1200" b="1" i="0" dirty="0">
                <a:solidFill>
                  <a:srgbClr val="000000"/>
                </a:solidFill>
                <a:effectLst/>
                <a:latin typeface="Arial" panose="020B0604020202020204" pitchFamily="34" charset="0"/>
                <a:cs typeface="Arial" panose="020B0604020202020204" pitchFamily="34" charset="0"/>
              </a:rPr>
              <a:t> de </a:t>
            </a:r>
            <a:r>
              <a:rPr lang="en-US" sz="1200" b="1" i="0" dirty="0" err="1">
                <a:solidFill>
                  <a:srgbClr val="000000"/>
                </a:solidFill>
                <a:effectLst/>
                <a:latin typeface="Arial" panose="020B0604020202020204" pitchFamily="34" charset="0"/>
                <a:cs typeface="Arial" panose="020B0604020202020204" pitchFamily="34" charset="0"/>
              </a:rPr>
              <a:t>tecnología</a:t>
            </a:r>
            <a:r>
              <a:rPr lang="en-US" sz="1200" b="1" i="0" dirty="0">
                <a:solidFill>
                  <a:srgbClr val="000000"/>
                </a:solidFill>
                <a:effectLst/>
                <a:latin typeface="Arial" panose="020B0604020202020204" pitchFamily="34" charset="0"/>
                <a:cs typeface="Arial" panose="020B0604020202020204" pitchFamily="34" charset="0"/>
              </a:rPr>
              <a:t> ActivePure </a:t>
            </a:r>
            <a:r>
              <a:rPr lang="en-US" sz="1200" b="1" i="0" dirty="0" err="1">
                <a:solidFill>
                  <a:srgbClr val="000000"/>
                </a:solidFill>
                <a:effectLst/>
                <a:latin typeface="Arial" panose="020B0604020202020204" pitchFamily="34" charset="0"/>
                <a:cs typeface="Arial" panose="020B0604020202020204" pitchFamily="34" charset="0"/>
              </a:rPr>
              <a:t>realizadas</a:t>
            </a:r>
            <a:r>
              <a:rPr lang="en-US" sz="1200" b="1" i="0" dirty="0">
                <a:solidFill>
                  <a:srgbClr val="000000"/>
                </a:solidFill>
                <a:effectLst/>
                <a:latin typeface="Arial" panose="020B0604020202020204" pitchFamily="34" charset="0"/>
                <a:cs typeface="Arial" panose="020B0604020202020204" pitchFamily="34" charset="0"/>
              </a:rPr>
              <a:t> por la Universidad de Cincinnati</a:t>
            </a:r>
            <a:br>
              <a:rPr lang="en-US" sz="1200" b="1" i="0" u="sng" dirty="0">
                <a:solidFill>
                  <a:srgbClr val="000000"/>
                </a:solidFill>
                <a:effectLst/>
                <a:latin typeface="Arial" panose="020B0604020202020204" pitchFamily="34" charset="0"/>
                <a:cs typeface="Arial" panose="020B0604020202020204" pitchFamily="34" charset="0"/>
              </a:rPr>
            </a:br>
            <a:r>
              <a:rPr lang="en-US" sz="1200" b="0" i="1" u="sng" dirty="0" err="1">
                <a:solidFill>
                  <a:srgbClr val="505050"/>
                </a:solidFill>
                <a:effectLst/>
                <a:latin typeface="Arial" panose="020B0604020202020204" pitchFamily="34" charset="0"/>
                <a:cs typeface="Arial" panose="020B0604020202020204" pitchFamily="34" charset="0"/>
              </a:rPr>
              <a:t>En</a:t>
            </a:r>
            <a:r>
              <a:rPr lang="en-US" sz="1200" b="0" i="1" u="sng" dirty="0">
                <a:solidFill>
                  <a:srgbClr val="505050"/>
                </a:solidFill>
                <a:effectLst/>
                <a:latin typeface="Arial" panose="020B0604020202020204" pitchFamily="34" charset="0"/>
                <a:cs typeface="Arial" panose="020B0604020202020204" pitchFamily="34" charset="0"/>
              </a:rPr>
              <a:t> solo 30 </a:t>
            </a:r>
            <a:r>
              <a:rPr lang="en-US" sz="1200" b="0" i="1" u="sng" dirty="0" err="1">
                <a:solidFill>
                  <a:srgbClr val="505050"/>
                </a:solidFill>
                <a:effectLst/>
                <a:latin typeface="Arial" panose="020B0604020202020204" pitchFamily="34" charset="0"/>
                <a:cs typeface="Arial" panose="020B0604020202020204" pitchFamily="34" charset="0"/>
              </a:rPr>
              <a:t>minutos</a:t>
            </a:r>
            <a:r>
              <a:rPr lang="en-US" sz="1200" b="0" i="1" u="sng" dirty="0">
                <a:solidFill>
                  <a:srgbClr val="505050"/>
                </a:solidFill>
                <a:effectLst/>
                <a:latin typeface="Arial" panose="020B0604020202020204" pitchFamily="34" charset="0"/>
                <a:cs typeface="Arial" panose="020B0604020202020204" pitchFamily="34" charset="0"/>
              </a:rPr>
              <a:t> </a:t>
            </a:r>
            <a:r>
              <a:rPr lang="en-US" sz="1200" b="0" i="1" u="sng" dirty="0" err="1">
                <a:solidFill>
                  <a:srgbClr val="505050"/>
                </a:solidFill>
                <a:effectLst/>
                <a:latin typeface="Arial" panose="020B0604020202020204" pitchFamily="34" charset="0"/>
                <a:cs typeface="Arial" panose="020B0604020202020204" pitchFamily="34" charset="0"/>
              </a:rPr>
              <a:t>nuestra</a:t>
            </a:r>
            <a:r>
              <a:rPr lang="en-US" sz="1200" b="0" i="1" u="sng" dirty="0">
                <a:solidFill>
                  <a:srgbClr val="505050"/>
                </a:solidFill>
                <a:effectLst/>
                <a:latin typeface="Arial" panose="020B0604020202020204" pitchFamily="34" charset="0"/>
                <a:cs typeface="Arial" panose="020B0604020202020204" pitchFamily="34" charset="0"/>
              </a:rPr>
              <a:t> </a:t>
            </a:r>
            <a:r>
              <a:rPr lang="en-US" sz="1200" b="0" i="1" u="sng" dirty="0" err="1">
                <a:solidFill>
                  <a:srgbClr val="505050"/>
                </a:solidFill>
                <a:effectLst/>
                <a:latin typeface="Arial" panose="020B0604020202020204" pitchFamily="34" charset="0"/>
                <a:cs typeface="Arial" panose="020B0604020202020204" pitchFamily="34" charset="0"/>
              </a:rPr>
              <a:t>tecnología</a:t>
            </a:r>
            <a:r>
              <a:rPr lang="en-US" sz="1200" b="0" i="1" u="sng" dirty="0">
                <a:solidFill>
                  <a:srgbClr val="505050"/>
                </a:solidFill>
                <a:effectLst/>
                <a:latin typeface="Arial" panose="020B0604020202020204" pitchFamily="34" charset="0"/>
                <a:cs typeface="Arial" panose="020B0604020202020204" pitchFamily="34" charset="0"/>
              </a:rPr>
              <a:t> reduce </a:t>
            </a:r>
            <a:r>
              <a:rPr lang="en-US" sz="1200" b="0" i="1" u="sng" dirty="0" err="1">
                <a:solidFill>
                  <a:srgbClr val="505050"/>
                </a:solidFill>
                <a:effectLst/>
                <a:latin typeface="Arial" panose="020B0604020202020204" pitchFamily="34" charset="0"/>
                <a:cs typeface="Arial" panose="020B0604020202020204" pitchFamily="34" charset="0"/>
              </a:rPr>
              <a:t>más</a:t>
            </a:r>
            <a:r>
              <a:rPr lang="en-US" sz="1200" b="0" i="1" u="sng" dirty="0">
                <a:solidFill>
                  <a:srgbClr val="505050"/>
                </a:solidFill>
                <a:effectLst/>
                <a:latin typeface="Arial" panose="020B0604020202020204" pitchFamily="34" charset="0"/>
                <a:cs typeface="Arial" panose="020B0604020202020204" pitchFamily="34" charset="0"/>
              </a:rPr>
              <a:t> del 90%</a:t>
            </a:r>
          </a:p>
          <a:p>
            <a:pPr algn="ctr" fontAlgn="base"/>
            <a:r>
              <a:rPr lang="en-US" sz="1200" b="0" i="1" dirty="0">
                <a:solidFill>
                  <a:srgbClr val="505050"/>
                </a:solidFill>
                <a:effectLst/>
                <a:latin typeface="Arial" panose="020B0604020202020204" pitchFamily="34" charset="0"/>
                <a:cs typeface="Arial" panose="020B0604020202020204" pitchFamily="34" charset="0"/>
              </a:rPr>
              <a:t>de los </a:t>
            </a:r>
            <a:r>
              <a:rPr lang="en-US" sz="1200" b="0" i="1" dirty="0" err="1">
                <a:solidFill>
                  <a:srgbClr val="505050"/>
                </a:solidFill>
                <a:effectLst/>
                <a:latin typeface="Arial" panose="020B0604020202020204" pitchFamily="34" charset="0"/>
                <a:cs typeface="Arial" panose="020B0604020202020204" pitchFamily="34" charset="0"/>
              </a:rPr>
              <a:t>contaminantes</a:t>
            </a:r>
            <a:r>
              <a:rPr lang="en-US" sz="1200" b="0" i="1" dirty="0">
                <a:solidFill>
                  <a:srgbClr val="505050"/>
                </a:solidFill>
                <a:effectLst/>
                <a:latin typeface="Arial" panose="020B0604020202020204" pitchFamily="34" charset="0"/>
                <a:cs typeface="Arial" panose="020B0604020202020204" pitchFamily="34" charset="0"/>
              </a:rPr>
              <a:t> </a:t>
            </a:r>
            <a:r>
              <a:rPr lang="en-US" sz="1200" b="0" i="1" dirty="0" err="1">
                <a:solidFill>
                  <a:srgbClr val="505050"/>
                </a:solidFill>
                <a:effectLst/>
                <a:latin typeface="Arial" panose="020B0604020202020204" pitchFamily="34" charset="0"/>
                <a:cs typeface="Arial" panose="020B0604020202020204" pitchFamily="34" charset="0"/>
              </a:rPr>
              <a:t>en</a:t>
            </a:r>
            <a:r>
              <a:rPr lang="en-US" sz="1200" b="0" i="1" dirty="0">
                <a:solidFill>
                  <a:srgbClr val="505050"/>
                </a:solidFill>
                <a:effectLst/>
                <a:latin typeface="Arial" panose="020B0604020202020204" pitchFamily="34" charset="0"/>
                <a:cs typeface="Arial" panose="020B0604020202020204" pitchFamily="34" charset="0"/>
              </a:rPr>
              <a:t> el aire.</a:t>
            </a:r>
            <a:endParaRPr lang="en-US" sz="1200" b="0" i="0" dirty="0">
              <a:solidFill>
                <a:srgbClr val="50505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0912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7209</TotalTime>
  <Words>848</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Black</vt:lpstr>
      <vt:lpstr>Arial Narrow</vt:lpstr>
      <vt:lpstr>Calibri</vt:lpstr>
      <vt:lpstr>Calibri Light</vt:lpstr>
      <vt:lpstr>Google Sans</vt:lpstr>
      <vt:lpstr>Segoe UI</vt:lpstr>
      <vt:lpstr>Wingdings</vt:lpstr>
      <vt:lpstr>1_Custom Design</vt:lpstr>
      <vt:lpstr>Custom Design</vt:lpstr>
      <vt:lpstr>PowerPoint Presentation</vt:lpstr>
      <vt:lpstr>PowerPoint Presentation</vt:lpstr>
      <vt:lpstr>PowerPoint Presentation</vt:lpstr>
      <vt:lpstr>                                      Reducción del virus SARS-CoV-2 en superficies</vt:lpstr>
      <vt:lpstr>PowerPoint Presentation</vt:lpstr>
      <vt:lpstr>PowerPoint Presentation</vt:lpstr>
      <vt:lpstr>PowerPoint Presentation</vt:lpstr>
      <vt:lpstr>PowerPoint Presentation</vt:lpstr>
      <vt:lpstr>PowerPoint Presentation</vt:lpstr>
      <vt:lpstr>PowerPoint Presentation</vt:lpstr>
      <vt:lpstr>Indiana School             Pennsylvania School </vt:lpstr>
      <vt:lpstr>Ohio School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Vollara Opportunity</dc:title>
  <dc:creator>Michael Gonzalez</dc:creator>
  <cp:lastModifiedBy>Enrique Muniz</cp:lastModifiedBy>
  <cp:revision>383</cp:revision>
  <cp:lastPrinted>2020-10-10T21:09:35Z</cp:lastPrinted>
  <dcterms:created xsi:type="dcterms:W3CDTF">2020-09-29T23:48:11Z</dcterms:created>
  <dcterms:modified xsi:type="dcterms:W3CDTF">2021-02-12T19:36:07Z</dcterms:modified>
</cp:coreProperties>
</file>