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58" r:id="rId3"/>
  </p:sldMasterIdLst>
  <p:notesMasterIdLst>
    <p:notesMasterId r:id="rId31"/>
  </p:notesMasterIdLst>
  <p:sldIdLst>
    <p:sldId id="257" r:id="rId4"/>
    <p:sldId id="271" r:id="rId5"/>
    <p:sldId id="302" r:id="rId6"/>
    <p:sldId id="318" r:id="rId7"/>
    <p:sldId id="282" r:id="rId8"/>
    <p:sldId id="317" r:id="rId9"/>
    <p:sldId id="272" r:id="rId10"/>
    <p:sldId id="322" r:id="rId11"/>
    <p:sldId id="314" r:id="rId12"/>
    <p:sldId id="323" r:id="rId13"/>
    <p:sldId id="324" r:id="rId14"/>
    <p:sldId id="325" r:id="rId15"/>
    <p:sldId id="326" r:id="rId16"/>
    <p:sldId id="328" r:id="rId17"/>
    <p:sldId id="327" r:id="rId18"/>
    <p:sldId id="332" r:id="rId19"/>
    <p:sldId id="329" r:id="rId20"/>
    <p:sldId id="330" r:id="rId21"/>
    <p:sldId id="331" r:id="rId22"/>
    <p:sldId id="288" r:id="rId23"/>
    <p:sldId id="313" r:id="rId24"/>
    <p:sldId id="312" r:id="rId25"/>
    <p:sldId id="292" r:id="rId26"/>
    <p:sldId id="310" r:id="rId27"/>
    <p:sldId id="315" r:id="rId28"/>
    <p:sldId id="311" r:id="rId29"/>
    <p:sldId id="307" r:id="rId3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629"/>
    <a:srgbClr val="1B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59AF13-3EFE-4926-9181-56BBBCA272EB}" v="52" dt="2020-07-15T00:08:53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81" autoAdjust="0"/>
  </p:normalViewPr>
  <p:slideViewPr>
    <p:cSldViewPr snapToGrid="0">
      <p:cViewPr varScale="1">
        <p:scale>
          <a:sx n="82" d="100"/>
          <a:sy n="82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CFC16D9-5A6B-45B1-8571-083383A93BF4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7677483-19FD-4EC1-82F2-164BDD9FD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0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A292-5EEA-412D-AC68-F267FF8C2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611" y="170208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1C11A-1896-4F6A-B608-45803D114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611" y="418175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42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0D1B-1698-4C00-8865-2D9D15A0A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78" y="1264760"/>
            <a:ext cx="8907379" cy="940555"/>
          </a:xfrm>
        </p:spPr>
        <p:txBody>
          <a:bodyPr>
            <a:normAutofit/>
          </a:bodyPr>
          <a:lstStyle>
            <a:lvl1pPr>
              <a:defRPr sz="3800" spc="-7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9CB6B-CA99-4A97-8F1E-3F864268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678" y="2205315"/>
            <a:ext cx="8907380" cy="4377237"/>
          </a:xfrm>
        </p:spPr>
        <p:txBody>
          <a:bodyPr/>
          <a:lstStyle>
            <a:lvl1pPr>
              <a:lnSpc>
                <a:spcPct val="110000"/>
              </a:lnSpc>
              <a:defRPr sz="2400"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0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31BA2-883C-402A-AB07-F985EF3E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61602-CCDA-47DD-8278-D42754DAF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6677" y="2833949"/>
            <a:ext cx="4503822" cy="3869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565F9-B4AC-44DF-BC5F-EDE48300A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7068" y="2833949"/>
            <a:ext cx="4186989" cy="3869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63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F127-4A2B-4D95-8710-F6193145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78" y="1324528"/>
            <a:ext cx="8907379" cy="8748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82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94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09A1-E476-4302-B3E4-87DC3C42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843" y="1304401"/>
            <a:ext cx="4481346" cy="13235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320802-D12C-4787-970B-2B7A64C91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8776" y="1304401"/>
            <a:ext cx="4019256" cy="51351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FF0B2-CEAD-4422-8447-4CEEC824E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6843" y="2836422"/>
            <a:ext cx="4481346" cy="3603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65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51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0D1B-1698-4C00-8865-2D9D15A0A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78" y="1264760"/>
            <a:ext cx="8907379" cy="940555"/>
          </a:xfrm>
        </p:spPr>
        <p:txBody>
          <a:bodyPr>
            <a:normAutofit/>
          </a:bodyPr>
          <a:lstStyle>
            <a:lvl1pPr>
              <a:defRPr sz="3800" spc="-7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9CB6B-CA99-4A97-8F1E-3F864268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678" y="2205315"/>
            <a:ext cx="8907380" cy="4377237"/>
          </a:xfrm>
        </p:spPr>
        <p:txBody>
          <a:bodyPr/>
          <a:lstStyle>
            <a:lvl1pPr>
              <a:lnSpc>
                <a:spcPct val="110000"/>
              </a:lnSpc>
              <a:defRPr sz="2400"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69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C9CBA6-3EF1-499D-8090-5A1C80CA2454}"/>
              </a:ext>
            </a:extLst>
          </p:cNvPr>
          <p:cNvSpPr/>
          <p:nvPr userDrawn="1"/>
        </p:nvSpPr>
        <p:spPr>
          <a:xfrm>
            <a:off x="0" y="1272988"/>
            <a:ext cx="12192000" cy="1601695"/>
          </a:xfrm>
          <a:prstGeom prst="rect">
            <a:avLst/>
          </a:prstGeom>
          <a:solidFill>
            <a:srgbClr val="1B75B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36CE513-6046-4109-B8E3-B8ABF2CCA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634" y="1549120"/>
            <a:ext cx="10515600" cy="1325563"/>
          </a:xfrm>
          <a:prstGeom prst="rect">
            <a:avLst/>
          </a:prstGeom>
          <a:effectLst>
            <a:outerShdw blurRad="101600" dist="38100" dir="2700000" algn="tl" rotWithShape="0">
              <a:srgbClr val="010629">
                <a:alpha val="88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Welcome To </a:t>
            </a:r>
            <a:r>
              <a:rPr lang="en-US" dirty="0" err="1"/>
              <a:t>Vollara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AA833-A5E9-4F28-8D4F-DB0E6EE5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78" y="1438080"/>
            <a:ext cx="8907379" cy="874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E29F0-2CB9-44B4-8263-051D11212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678" y="2372652"/>
            <a:ext cx="8907380" cy="3857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4E0EA5-7E2A-4BF4-A4A4-821012411B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50" y="184532"/>
            <a:ext cx="1791868" cy="711372"/>
          </a:xfrm>
          <a:prstGeom prst="rect">
            <a:avLst/>
          </a:prstGeom>
        </p:spPr>
      </p:pic>
      <p:pic>
        <p:nvPicPr>
          <p:cNvPr id="5" name="Picture 4" descr="A close up of a large rock&#10;&#10;Description automatically generated">
            <a:extLst>
              <a:ext uri="{FF2B5EF4-FFF2-40B4-BE49-F238E27FC236}">
                <a16:creationId xmlns:a16="http://schemas.microsoft.com/office/drawing/2014/main" id="{C252A997-5011-43A9-B269-8117AB17C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7060" r="47409" b="1312"/>
          <a:stretch/>
        </p:blipFill>
        <p:spPr>
          <a:xfrm>
            <a:off x="10225741" y="0"/>
            <a:ext cx="1966259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83A406-C564-4C2E-A09B-9206EEF3BE1C}"/>
              </a:ext>
            </a:extLst>
          </p:cNvPr>
          <p:cNvCxnSpPr/>
          <p:nvPr userDrawn="1"/>
        </p:nvCxnSpPr>
        <p:spPr>
          <a:xfrm>
            <a:off x="807150" y="1051859"/>
            <a:ext cx="890461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65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D57B8A-CF05-4020-8D4B-55CB2A882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50" y="184532"/>
            <a:ext cx="1791868" cy="71137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795E8D-A0FD-4758-B52E-A149F229A76B}"/>
              </a:ext>
            </a:extLst>
          </p:cNvPr>
          <p:cNvCxnSpPr>
            <a:cxnSpLocks/>
          </p:cNvCxnSpPr>
          <p:nvPr userDrawn="1"/>
        </p:nvCxnSpPr>
        <p:spPr>
          <a:xfrm>
            <a:off x="807150" y="1051859"/>
            <a:ext cx="103688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7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clouds in the sky&#10;&#10;Description automatically generated">
            <a:extLst>
              <a:ext uri="{FF2B5EF4-FFF2-40B4-BE49-F238E27FC236}">
                <a16:creationId xmlns:a16="http://schemas.microsoft.com/office/drawing/2014/main" id="{43C6059A-9AB4-412C-8030-160CA4682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t="6259" r="20913" b="6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9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 spc="-3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432351012?app_id=12296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0D9C6-7179-4F7D-A12D-D62B9F5B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2" y="158263"/>
            <a:ext cx="10515600" cy="2184887"/>
          </a:xfrm>
        </p:spPr>
        <p:txBody>
          <a:bodyPr/>
          <a:lstStyle/>
          <a:p>
            <a:r>
              <a:rPr lang="en-US" dirty="0"/>
              <a:t>Welcome to Vollara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9CEC4-92DA-46EC-8FAE-81ECF984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17" y="5143874"/>
            <a:ext cx="2532733" cy="1005983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50000"/>
                <a:alpha val="82000"/>
              </a:scheme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5C628E-4636-4EF7-9A2E-4F938220BCAA}"/>
              </a:ext>
            </a:extLst>
          </p:cNvPr>
          <p:cNvSpPr/>
          <p:nvPr/>
        </p:nvSpPr>
        <p:spPr>
          <a:xfrm>
            <a:off x="0" y="2175371"/>
            <a:ext cx="75613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Billionaire Mark Cuban’s Business Advice for Entrepreneurs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there’s ever a benefit from a pandemic, it’s that there will be people who have a new vision for the future. I call it America 2.0.”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think this is a phenomenal time to create new opportunities in business. I don’t think there’s a better time ever to start a company.”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fficeArt object">
            <a:extLst>
              <a:ext uri="{FF2B5EF4-FFF2-40B4-BE49-F238E27FC236}">
                <a16:creationId xmlns:a16="http://schemas.microsoft.com/office/drawing/2014/main" id="{040A7F49-44B9-45DA-AC30-20CE8BB574E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949" y="136281"/>
            <a:ext cx="2629982" cy="110783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19F30C9A-3BA1-48AF-BB77-EA7EE6B0CF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5103" y="1458377"/>
            <a:ext cx="2798883" cy="374393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3A8D81FE-EB16-4229-BD54-DB605984C95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95442" y="338504"/>
            <a:ext cx="4451455" cy="616340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officeArt object">
            <a:extLst>
              <a:ext uri="{FF2B5EF4-FFF2-40B4-BE49-F238E27FC236}">
                <a16:creationId xmlns:a16="http://schemas.microsoft.com/office/drawing/2014/main" id="{A7DFD3F2-D177-41E6-8A6C-00A02CE5EB68}"/>
              </a:ext>
            </a:extLst>
          </p:cNvPr>
          <p:cNvSpPr txBox="1"/>
          <p:nvPr/>
        </p:nvSpPr>
        <p:spPr>
          <a:xfrm>
            <a:off x="2906782" y="1458379"/>
            <a:ext cx="4588660" cy="2067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Scientific Proof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Results based on laboratory testing</a:t>
            </a:r>
            <a:endParaRPr lang="en-US" sz="16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Scientific data repeatedly shows that ActivePure® is the most powerful air and surface purification technology ever discovered.</a:t>
            </a:r>
          </a:p>
        </p:txBody>
      </p:sp>
      <p:sp>
        <p:nvSpPr>
          <p:cNvPr id="3" name="officeArt object">
            <a:extLst>
              <a:ext uri="{FF2B5EF4-FFF2-40B4-BE49-F238E27FC236}">
                <a16:creationId xmlns:a16="http://schemas.microsoft.com/office/drawing/2014/main" id="{E34B40BE-8154-457A-8E8D-DBB48822C2C5}"/>
              </a:ext>
            </a:extLst>
          </p:cNvPr>
          <p:cNvSpPr txBox="1"/>
          <p:nvPr/>
        </p:nvSpPr>
        <p:spPr>
          <a:xfrm>
            <a:off x="420949" y="5334952"/>
            <a:ext cx="6920883" cy="10137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NEW ACTIVEPURE MEDICAL UNIT TESTING</a:t>
            </a:r>
            <a:endParaRPr lang="en-US" sz="16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Complying with FDA Protocols in a FDA Certified Compliant Laboratory Net Log Reduction of MS2 Bacteriophage Virus Bioaerosol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9C9F69-80C4-4140-86A2-8726DEA3F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482" y="3212350"/>
            <a:ext cx="2003077" cy="22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9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fficeArt object">
            <a:extLst>
              <a:ext uri="{FF2B5EF4-FFF2-40B4-BE49-F238E27FC236}">
                <a16:creationId xmlns:a16="http://schemas.microsoft.com/office/drawing/2014/main" id="{641606A4-AC86-4549-AF69-21FC69D4084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10" y="1288074"/>
            <a:ext cx="2679609" cy="419832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officeArt object">
            <a:extLst>
              <a:ext uri="{FF2B5EF4-FFF2-40B4-BE49-F238E27FC236}">
                <a16:creationId xmlns:a16="http://schemas.microsoft.com/office/drawing/2014/main" id="{73CD8191-5D81-4BFA-93AE-D5478252AB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38342" y="382466"/>
            <a:ext cx="4139147" cy="62425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6E97A2BF-DB0C-4395-990A-8CD548BC016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1792" y="114302"/>
            <a:ext cx="2789043" cy="10682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officeArt object">
            <a:extLst>
              <a:ext uri="{FF2B5EF4-FFF2-40B4-BE49-F238E27FC236}">
                <a16:creationId xmlns:a16="http://schemas.microsoft.com/office/drawing/2014/main" id="{B9E63169-7EAB-4B11-9B21-BD6055E6960D}"/>
              </a:ext>
            </a:extLst>
          </p:cNvPr>
          <p:cNvSpPr txBox="1"/>
          <p:nvPr/>
        </p:nvSpPr>
        <p:spPr>
          <a:xfrm>
            <a:off x="3071900" y="1436505"/>
            <a:ext cx="4588660" cy="2067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Scientific Proof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Results based on laboratory testing</a:t>
            </a:r>
            <a:endParaRPr lang="en-US" sz="16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Scientific data repeatedly shows that ActivePure® is the most powerful air and surface purification technology ever discovered.</a:t>
            </a:r>
          </a:p>
        </p:txBody>
      </p:sp>
      <p:sp>
        <p:nvSpPr>
          <p:cNvPr id="17" name="officeArt object">
            <a:extLst>
              <a:ext uri="{FF2B5EF4-FFF2-40B4-BE49-F238E27FC236}">
                <a16:creationId xmlns:a16="http://schemas.microsoft.com/office/drawing/2014/main" id="{CD8D5BD1-4478-4A94-B961-D9B5CB1D1DB9}"/>
              </a:ext>
            </a:extLst>
          </p:cNvPr>
          <p:cNvSpPr txBox="1"/>
          <p:nvPr/>
        </p:nvSpPr>
        <p:spPr>
          <a:xfrm>
            <a:off x="710726" y="5569926"/>
            <a:ext cx="6711006" cy="948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NEW ACTIVEPURE MEDICAL UNIT TESTING</a:t>
            </a:r>
            <a:endParaRPr lang="en-US" sz="16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Complying with FDA Protocols in a FDA Certified Compliant Laboratory Net Log Reduction of MS2 Bacteriophage Virus Bioaerosol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BA0173-9F40-41B2-8CB9-CDE39D78B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779" y="3363231"/>
            <a:ext cx="2011476" cy="222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19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6E97A2BF-DB0C-4395-990A-8CD548BC01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1792" y="114302"/>
            <a:ext cx="2789043" cy="10682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officeArt object">
            <a:extLst>
              <a:ext uri="{FF2B5EF4-FFF2-40B4-BE49-F238E27FC236}">
                <a16:creationId xmlns:a16="http://schemas.microsoft.com/office/drawing/2014/main" id="{B9E63169-7EAB-4B11-9B21-BD6055E6960D}"/>
              </a:ext>
            </a:extLst>
          </p:cNvPr>
          <p:cNvSpPr txBox="1"/>
          <p:nvPr/>
        </p:nvSpPr>
        <p:spPr>
          <a:xfrm>
            <a:off x="3160835" y="1280441"/>
            <a:ext cx="4588660" cy="2067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Scientific Proof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Results based on laboratory testing</a:t>
            </a:r>
            <a:endParaRPr lang="en-US" sz="16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Scientific data repeatedly shows that ActivePure® is the most powerful air and surface purification technology ever discovered.</a:t>
            </a:r>
          </a:p>
        </p:txBody>
      </p:sp>
      <p:sp>
        <p:nvSpPr>
          <p:cNvPr id="17" name="officeArt object">
            <a:extLst>
              <a:ext uri="{FF2B5EF4-FFF2-40B4-BE49-F238E27FC236}">
                <a16:creationId xmlns:a16="http://schemas.microsoft.com/office/drawing/2014/main" id="{CD8D5BD1-4478-4A94-B961-D9B5CB1D1DB9}"/>
              </a:ext>
            </a:extLst>
          </p:cNvPr>
          <p:cNvSpPr txBox="1"/>
          <p:nvPr/>
        </p:nvSpPr>
        <p:spPr>
          <a:xfrm>
            <a:off x="843890" y="5466313"/>
            <a:ext cx="6737639" cy="8771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NEW ACTIVEPURE MEDICAL UNIT TESTING</a:t>
            </a:r>
            <a:endParaRPr lang="en-US" sz="16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Complying with FDA Protocols in a FDA Certified Compliant Laboratory Net Log Reduction of MS2 Bacteriophage Virus Bioaerosol</a:t>
            </a:r>
          </a:p>
        </p:txBody>
      </p:sp>
      <p:pic>
        <p:nvPicPr>
          <p:cNvPr id="8" name="officeArt object">
            <a:extLst>
              <a:ext uri="{FF2B5EF4-FFF2-40B4-BE49-F238E27FC236}">
                <a16:creationId xmlns:a16="http://schemas.microsoft.com/office/drawing/2014/main" id="{7A746C3E-3207-463A-9338-195B0A8AC4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7973" y="1271738"/>
            <a:ext cx="2672862" cy="38418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4" name="officeArt object">
            <a:extLst>
              <a:ext uri="{FF2B5EF4-FFF2-40B4-BE49-F238E27FC236}">
                <a16:creationId xmlns:a16="http://schemas.microsoft.com/office/drawing/2014/main" id="{63926A01-38B1-428E-A17F-46E274E120C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749495" y="219808"/>
            <a:ext cx="4334607" cy="625572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249691-1610-42A8-A4B4-8E92BEFCA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114" y="3347671"/>
            <a:ext cx="1885583" cy="20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7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6E97A2BF-DB0C-4395-990A-8CD548BC01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1792" y="114302"/>
            <a:ext cx="2789043" cy="10682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officeArt object">
            <a:extLst>
              <a:ext uri="{FF2B5EF4-FFF2-40B4-BE49-F238E27FC236}">
                <a16:creationId xmlns:a16="http://schemas.microsoft.com/office/drawing/2014/main" id="{B9E63169-7EAB-4B11-9B21-BD6055E6960D}"/>
              </a:ext>
            </a:extLst>
          </p:cNvPr>
          <p:cNvSpPr txBox="1"/>
          <p:nvPr/>
        </p:nvSpPr>
        <p:spPr>
          <a:xfrm>
            <a:off x="3076453" y="1219765"/>
            <a:ext cx="3968327" cy="19960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Scientific Proof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Results based on laboratory testing</a:t>
            </a:r>
            <a:endParaRPr lang="en-US" sz="16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Scientific data repeatedly shows that ActivePure® is the most powerful air and surface purification technology ever discovered.</a:t>
            </a:r>
          </a:p>
        </p:txBody>
      </p:sp>
      <p:sp>
        <p:nvSpPr>
          <p:cNvPr id="17" name="officeArt object">
            <a:extLst>
              <a:ext uri="{FF2B5EF4-FFF2-40B4-BE49-F238E27FC236}">
                <a16:creationId xmlns:a16="http://schemas.microsoft.com/office/drawing/2014/main" id="{CD8D5BD1-4478-4A94-B961-D9B5CB1D1DB9}"/>
              </a:ext>
            </a:extLst>
          </p:cNvPr>
          <p:cNvSpPr txBox="1"/>
          <p:nvPr/>
        </p:nvSpPr>
        <p:spPr>
          <a:xfrm>
            <a:off x="213530" y="5671218"/>
            <a:ext cx="7190447" cy="1068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NEW ACTIVEPURE MEDICAL UNIT TESTING</a:t>
            </a:r>
            <a:endParaRPr lang="en-US" sz="16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Complying with FDA Protocols 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in a FDA Certified Compliant Laboratory Net Log Reduction of MS2 Bacteriophage Virus Bioaerosol</a:t>
            </a:r>
          </a:p>
        </p:txBody>
      </p:sp>
      <p:pic>
        <p:nvPicPr>
          <p:cNvPr id="9" name="officeArt object">
            <a:extLst>
              <a:ext uri="{FF2B5EF4-FFF2-40B4-BE49-F238E27FC236}">
                <a16:creationId xmlns:a16="http://schemas.microsoft.com/office/drawing/2014/main" id="{671B3516-D53B-4B25-8D0D-D53A457C11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77858" y="294542"/>
            <a:ext cx="4642338" cy="596558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officeArt object">
            <a:extLst>
              <a:ext uri="{FF2B5EF4-FFF2-40B4-BE49-F238E27FC236}">
                <a16:creationId xmlns:a16="http://schemas.microsoft.com/office/drawing/2014/main" id="{CF58B269-4087-4A2C-B3FF-0B76D23B3DA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3530" y="1243295"/>
            <a:ext cx="2789042" cy="392351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97F090-72A3-4A1A-8A14-3796A37B6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418" y="3579562"/>
            <a:ext cx="1765286" cy="19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0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6E97A2BF-DB0C-4395-990A-8CD548BC01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1792" y="114302"/>
            <a:ext cx="2789043" cy="10682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officeArt object">
            <a:extLst>
              <a:ext uri="{FF2B5EF4-FFF2-40B4-BE49-F238E27FC236}">
                <a16:creationId xmlns:a16="http://schemas.microsoft.com/office/drawing/2014/main" id="{B9E63169-7EAB-4B11-9B21-BD6055E6960D}"/>
              </a:ext>
            </a:extLst>
          </p:cNvPr>
          <p:cNvSpPr txBox="1"/>
          <p:nvPr/>
        </p:nvSpPr>
        <p:spPr>
          <a:xfrm>
            <a:off x="301840" y="1364318"/>
            <a:ext cx="6285391" cy="1528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Scientific Proof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Results based on laboratory testing</a:t>
            </a:r>
            <a:endParaRPr lang="en-US" sz="16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Scientific data repeatedly shows that ActivePure® is the most powerful air and surface purification technology ever discovered.</a:t>
            </a:r>
          </a:p>
        </p:txBody>
      </p:sp>
      <p:sp>
        <p:nvSpPr>
          <p:cNvPr id="17" name="officeArt object">
            <a:extLst>
              <a:ext uri="{FF2B5EF4-FFF2-40B4-BE49-F238E27FC236}">
                <a16:creationId xmlns:a16="http://schemas.microsoft.com/office/drawing/2014/main" id="{CD8D5BD1-4478-4A94-B961-D9B5CB1D1DB9}"/>
              </a:ext>
            </a:extLst>
          </p:cNvPr>
          <p:cNvSpPr txBox="1"/>
          <p:nvPr/>
        </p:nvSpPr>
        <p:spPr>
          <a:xfrm>
            <a:off x="206590" y="5493682"/>
            <a:ext cx="6640497" cy="10303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NEW ACTIVEPURE MEDICAL UNIT TESTING</a:t>
            </a:r>
            <a:endParaRPr lang="en-US" sz="16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Complying with FDA Protocols in a FDA Certified Compliant Laboratory Net Log Reduction of MS2 Bacteriophage Virus Bioaerosol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9D008-8D8E-4D1F-9927-6E51FAB59418}"/>
              </a:ext>
            </a:extLst>
          </p:cNvPr>
          <p:cNvSpPr txBox="1"/>
          <p:nvPr/>
        </p:nvSpPr>
        <p:spPr>
          <a:xfrm>
            <a:off x="5226710" y="224710"/>
            <a:ext cx="6919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16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Aspergillus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niger</a:t>
            </a:r>
            <a:endParaRPr lang="en-US" sz="1600" b="0" i="0" dirty="0">
              <a:solidFill>
                <a:srgbClr val="505050"/>
              </a:solidFill>
              <a:effectLst/>
              <a:latin typeface="Source Sans Pro" panose="020B0503030403020204" pitchFamily="34" charset="0"/>
            </a:endParaRPr>
          </a:p>
          <a:p>
            <a:pPr algn="ctr" fontAlgn="base"/>
            <a:r>
              <a:rPr lang="en-US" sz="16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Reduction of Airborne Contaminants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2802283-C3BD-4D8A-8126-DFC0C45C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691" y="503523"/>
            <a:ext cx="5454699" cy="620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E6CC05-ECC6-4CBC-BCD6-EFB30858C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524" y="2893288"/>
            <a:ext cx="2231118" cy="24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5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6E97A2BF-DB0C-4395-990A-8CD548BC01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1792" y="114302"/>
            <a:ext cx="2789043" cy="10682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officeArt object">
            <a:extLst>
              <a:ext uri="{FF2B5EF4-FFF2-40B4-BE49-F238E27FC236}">
                <a16:creationId xmlns:a16="http://schemas.microsoft.com/office/drawing/2014/main" id="{B9E63169-7EAB-4B11-9B21-BD6055E6960D}"/>
              </a:ext>
            </a:extLst>
          </p:cNvPr>
          <p:cNvSpPr txBox="1"/>
          <p:nvPr/>
        </p:nvSpPr>
        <p:spPr>
          <a:xfrm>
            <a:off x="244691" y="1284654"/>
            <a:ext cx="6036815" cy="15904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Scientific Proof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Results based on laboratory testing</a:t>
            </a:r>
            <a:endParaRPr lang="en-US" sz="16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Scientific data repeatedly shows that ActivePure® is the most powerful air and surface purification technology ever discovered.</a:t>
            </a:r>
          </a:p>
        </p:txBody>
      </p:sp>
      <p:sp>
        <p:nvSpPr>
          <p:cNvPr id="17" name="officeArt object">
            <a:extLst>
              <a:ext uri="{FF2B5EF4-FFF2-40B4-BE49-F238E27FC236}">
                <a16:creationId xmlns:a16="http://schemas.microsoft.com/office/drawing/2014/main" id="{CD8D5BD1-4478-4A94-B961-D9B5CB1D1DB9}"/>
              </a:ext>
            </a:extLst>
          </p:cNvPr>
          <p:cNvSpPr txBox="1"/>
          <p:nvPr/>
        </p:nvSpPr>
        <p:spPr>
          <a:xfrm>
            <a:off x="78397" y="5787541"/>
            <a:ext cx="6532049" cy="1068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NEW ACTIVEPURE MEDICAL UNIT TESTING</a:t>
            </a:r>
            <a:endParaRPr lang="en-US" sz="16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Complying with FDA Protocols in a FDA Certified Compliant Laboratory Net Log Reduction of MS2 Bacteriophage Virus Bioaerosol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C7DB69E-D9CD-45CF-87BF-4DA0EAE3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20" y="648433"/>
            <a:ext cx="5523814" cy="620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86E4DF-7B44-4728-9069-6E142D6E0D8D}"/>
              </a:ext>
            </a:extLst>
          </p:cNvPr>
          <p:cNvSpPr txBox="1"/>
          <p:nvPr/>
        </p:nvSpPr>
        <p:spPr>
          <a:xfrm>
            <a:off x="3908182" y="84325"/>
            <a:ext cx="7077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MRSA (antibiotic resistant staph) OVER 99% REDUCTION OF MICROBES IN 24 HOURS</a:t>
            </a:r>
            <a:endParaRPr lang="en-US" b="0" i="0" dirty="0">
              <a:solidFill>
                <a:srgbClr val="505050"/>
              </a:solidFill>
              <a:effectLst/>
              <a:latin typeface="Source Sans Pro" panose="020B050303040302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E128B-2F80-4957-A5C6-3E55F3859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20" y="2909980"/>
            <a:ext cx="2597121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3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F68102E-4421-415E-900B-8FEEBA8D1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35" y="663818"/>
            <a:ext cx="6137030" cy="61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E2D317-CB0E-4757-9487-4B490F65F8F7}"/>
              </a:ext>
            </a:extLst>
          </p:cNvPr>
          <p:cNvSpPr txBox="1"/>
          <p:nvPr/>
        </p:nvSpPr>
        <p:spPr>
          <a:xfrm>
            <a:off x="3575174" y="118700"/>
            <a:ext cx="75778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16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REDUCTION OF AIRBORNE CONTAMINANTS</a:t>
            </a:r>
            <a:endParaRPr lang="en-US" sz="1600" b="0" i="0" dirty="0">
              <a:solidFill>
                <a:srgbClr val="505050"/>
              </a:solidFill>
              <a:effectLst/>
              <a:latin typeface="Source Sans Pro" panose="020B0503030403020204" pitchFamily="34" charset="0"/>
            </a:endParaRPr>
          </a:p>
          <a:p>
            <a:pPr algn="ctr" fontAlgn="base"/>
            <a:r>
              <a:rPr lang="en-US" sz="16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ActivePure® Technology Testing Conducted by University of </a:t>
            </a:r>
            <a:r>
              <a:rPr lang="en-US" sz="1600" b="1" i="0" u="sng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Cincinnati</a:t>
            </a:r>
            <a:br>
              <a:rPr lang="en-US" sz="1600" b="1" i="0" u="sng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1" u="sng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In only 30 minutes our technology reduces over 90% </a:t>
            </a:r>
            <a:r>
              <a:rPr lang="en-US" sz="1600" b="0" i="1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of the contaminants in the air </a:t>
            </a:r>
            <a:endParaRPr lang="en-US" sz="1600" b="0" i="0" dirty="0">
              <a:solidFill>
                <a:srgbClr val="505050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5" name="officeArt object">
            <a:extLst>
              <a:ext uri="{FF2B5EF4-FFF2-40B4-BE49-F238E27FC236}">
                <a16:creationId xmlns:a16="http://schemas.microsoft.com/office/drawing/2014/main" id="{714B9595-10D6-46C2-919D-41AFD21BF4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1792" y="114302"/>
            <a:ext cx="2789043" cy="10682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5" name="officeArt object">
            <a:extLst>
              <a:ext uri="{FF2B5EF4-FFF2-40B4-BE49-F238E27FC236}">
                <a16:creationId xmlns:a16="http://schemas.microsoft.com/office/drawing/2014/main" id="{801CB80C-B08E-474A-BB69-B32EB11B85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635" y="1182565"/>
            <a:ext cx="6588486" cy="1364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Scientific Proof</a:t>
            </a: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Results based on laboratory testing</a:t>
            </a:r>
            <a:endParaRPr lang="en-US" sz="16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Scientific data repeatedly shows that ActivePure® is the most powerful air and surface purification technology ever discovered.</a:t>
            </a:r>
          </a:p>
        </p:txBody>
      </p:sp>
      <p:sp>
        <p:nvSpPr>
          <p:cNvPr id="19" name="officeArt object">
            <a:extLst>
              <a:ext uri="{FF2B5EF4-FFF2-40B4-BE49-F238E27FC236}">
                <a16:creationId xmlns:a16="http://schemas.microsoft.com/office/drawing/2014/main" id="{D234AE40-26A6-41D6-87EC-9484F749C077}"/>
              </a:ext>
            </a:extLst>
          </p:cNvPr>
          <p:cNvSpPr txBox="1"/>
          <p:nvPr/>
        </p:nvSpPr>
        <p:spPr>
          <a:xfrm>
            <a:off x="108805" y="5274098"/>
            <a:ext cx="6444146" cy="110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NEW ACTIVEPURE MEDICAL UNIT TESTING</a:t>
            </a:r>
            <a:endParaRPr lang="en-US" sz="16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Complying with FDA Protocols in a FDA Certified Compliant Laboratory Net Log Reduction of MS2 Bacteriophage Virus Bioaerosol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347CC1-9D46-4CC4-8756-8318129E3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14" y="2546927"/>
            <a:ext cx="2327261" cy="25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1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6E97A2BF-DB0C-4395-990A-8CD548BC01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1792" y="114302"/>
            <a:ext cx="2789043" cy="10682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officeArt object">
            <a:extLst>
              <a:ext uri="{FF2B5EF4-FFF2-40B4-BE49-F238E27FC236}">
                <a16:creationId xmlns:a16="http://schemas.microsoft.com/office/drawing/2014/main" id="{B9E63169-7EAB-4B11-9B21-BD6055E6960D}"/>
              </a:ext>
            </a:extLst>
          </p:cNvPr>
          <p:cNvSpPr txBox="1"/>
          <p:nvPr/>
        </p:nvSpPr>
        <p:spPr>
          <a:xfrm>
            <a:off x="2718679" y="369869"/>
            <a:ext cx="4352339" cy="19960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officeArt object">
            <a:extLst>
              <a:ext uri="{FF2B5EF4-FFF2-40B4-BE49-F238E27FC236}">
                <a16:creationId xmlns:a16="http://schemas.microsoft.com/office/drawing/2014/main" id="{8CA9AB1D-1E94-464A-94AB-E81E68ED1B4E}"/>
              </a:ext>
            </a:extLst>
          </p:cNvPr>
          <p:cNvSpPr txBox="1"/>
          <p:nvPr/>
        </p:nvSpPr>
        <p:spPr>
          <a:xfrm>
            <a:off x="138336" y="1505414"/>
            <a:ext cx="5286518" cy="4982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7" name="officeArt object">
            <a:extLst>
              <a:ext uri="{FF2B5EF4-FFF2-40B4-BE49-F238E27FC236}">
                <a16:creationId xmlns:a16="http://schemas.microsoft.com/office/drawing/2014/main" id="{CD8D5BD1-4478-4A94-B961-D9B5CB1D1DB9}"/>
              </a:ext>
            </a:extLst>
          </p:cNvPr>
          <p:cNvSpPr txBox="1"/>
          <p:nvPr/>
        </p:nvSpPr>
        <p:spPr>
          <a:xfrm>
            <a:off x="1321215" y="5010376"/>
            <a:ext cx="5913899" cy="1665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pic>
        <p:nvPicPr>
          <p:cNvPr id="8" name="officeArt object">
            <a:extLst>
              <a:ext uri="{FF2B5EF4-FFF2-40B4-BE49-F238E27FC236}">
                <a16:creationId xmlns:a16="http://schemas.microsoft.com/office/drawing/2014/main" id="{3F7D99A6-FA3C-4C0B-826B-6B75916E25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01813" y="465992"/>
            <a:ext cx="5649056" cy="63920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officeArt object">
            <a:extLst>
              <a:ext uri="{FF2B5EF4-FFF2-40B4-BE49-F238E27FC236}">
                <a16:creationId xmlns:a16="http://schemas.microsoft.com/office/drawing/2014/main" id="{F1C16436-7F0D-4306-9352-0BF4EBEA716D}"/>
              </a:ext>
            </a:extLst>
          </p:cNvPr>
          <p:cNvSpPr txBox="1"/>
          <p:nvPr/>
        </p:nvSpPr>
        <p:spPr>
          <a:xfrm>
            <a:off x="255734" y="1505414"/>
            <a:ext cx="4925889" cy="22134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Scientific Proof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Proven testing results based from active living environments</a:t>
            </a:r>
            <a:endParaRPr lang="en-US" sz="28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0DB1B-5B15-4BAA-AEAD-2733F3DEE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89" y="3701766"/>
            <a:ext cx="2597121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1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fficeArt object">
            <a:extLst>
              <a:ext uri="{FF2B5EF4-FFF2-40B4-BE49-F238E27FC236}">
                <a16:creationId xmlns:a16="http://schemas.microsoft.com/office/drawing/2014/main" id="{E5A779B4-4FEA-472E-8576-A1BC1979218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0504" y="156431"/>
            <a:ext cx="5284177" cy="65608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B80BF3EF-6532-4AA5-86CC-3B97E644BB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1792" y="114302"/>
            <a:ext cx="2789043" cy="10682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719E68-5B74-4F62-9DE8-518CBAEE0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93" y="3704719"/>
            <a:ext cx="2597121" cy="2877561"/>
          </a:xfrm>
          <a:prstGeom prst="rect">
            <a:avLst/>
          </a:prstGeom>
        </p:spPr>
      </p:pic>
      <p:sp>
        <p:nvSpPr>
          <p:cNvPr id="10" name="officeArt object">
            <a:extLst>
              <a:ext uri="{FF2B5EF4-FFF2-40B4-BE49-F238E27FC236}">
                <a16:creationId xmlns:a16="http://schemas.microsoft.com/office/drawing/2014/main" id="{D44333A1-8801-4196-9421-5A28B768EED2}"/>
              </a:ext>
            </a:extLst>
          </p:cNvPr>
          <p:cNvSpPr txBox="1"/>
          <p:nvPr/>
        </p:nvSpPr>
        <p:spPr>
          <a:xfrm>
            <a:off x="255734" y="1505414"/>
            <a:ext cx="4925889" cy="22134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Scientific Proof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Proven testing results based from active living environments</a:t>
            </a:r>
            <a:endParaRPr lang="en-US" sz="28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51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fficeArt object">
            <a:extLst>
              <a:ext uri="{FF2B5EF4-FFF2-40B4-BE49-F238E27FC236}">
                <a16:creationId xmlns:a16="http://schemas.microsoft.com/office/drawing/2014/main" id="{45E14837-952D-48B2-B76F-61251BC7EF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1873" y="249665"/>
            <a:ext cx="7267538" cy="635866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FC672A-4D36-40A1-943B-F5792E66C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89" y="3691530"/>
            <a:ext cx="2597121" cy="2877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04DFC1-176A-4253-A7FC-7D3EEFD36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8464" y="1394827"/>
            <a:ext cx="4371305" cy="2034172"/>
          </a:xfrm>
          <a:prstGeom prst="rect">
            <a:avLst/>
          </a:prstGeom>
        </p:spPr>
      </p:pic>
      <p:pic>
        <p:nvPicPr>
          <p:cNvPr id="10" name="officeArt object">
            <a:extLst>
              <a:ext uri="{FF2B5EF4-FFF2-40B4-BE49-F238E27FC236}">
                <a16:creationId xmlns:a16="http://schemas.microsoft.com/office/drawing/2014/main" id="{836E6E58-64F7-4196-8758-10FBFE58BBE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71792" y="114302"/>
            <a:ext cx="2789043" cy="10682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35379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ED0B5B-75EB-49BA-B2DA-7EE70226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Vollara – Your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A333F-29C2-4ED2-95E4-0DEB39E1B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3823"/>
            <a:ext cx="5895353" cy="5205046"/>
          </a:xfrm>
        </p:spPr>
        <p:txBody>
          <a:bodyPr anchor="ctr">
            <a:no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Aerus</a:t>
            </a:r>
            <a:r>
              <a:rPr lang="en-US" b="1" dirty="0">
                <a:solidFill>
                  <a:srgbClr val="000000"/>
                </a:solidFill>
              </a:rPr>
              <a:t> Holdings: Over 90 years in Direct Sales Business </a:t>
            </a:r>
          </a:p>
          <a:p>
            <a:r>
              <a:rPr lang="en-US" b="1" dirty="0">
                <a:solidFill>
                  <a:srgbClr val="000000"/>
                </a:solidFill>
              </a:rPr>
              <a:t>39</a:t>
            </a:r>
            <a:r>
              <a:rPr lang="en-US" b="1" baseline="30000" dirty="0">
                <a:solidFill>
                  <a:srgbClr val="000000"/>
                </a:solidFill>
              </a:rPr>
              <a:t>th</a:t>
            </a:r>
            <a:r>
              <a:rPr lang="en-US" b="1" dirty="0">
                <a:solidFill>
                  <a:srgbClr val="000000"/>
                </a:solidFill>
              </a:rPr>
              <a:t> Largest Direct Selling Company in the World</a:t>
            </a:r>
          </a:p>
          <a:p>
            <a:r>
              <a:rPr lang="en-US" b="1" dirty="0">
                <a:solidFill>
                  <a:srgbClr val="000000"/>
                </a:solidFill>
              </a:rPr>
              <a:t>Company World Headquarters:     Dallas, Texas</a:t>
            </a:r>
          </a:p>
          <a:p>
            <a:r>
              <a:rPr lang="en-US" b="1" dirty="0">
                <a:solidFill>
                  <a:srgbClr val="000000"/>
                </a:solidFill>
              </a:rPr>
              <a:t>500,000 sq. ft. Manufacturing Plant: Bristol, Virginia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C86652-8D91-4B7E-AC8B-EA2A266CE20A}"/>
              </a:ext>
            </a:extLst>
          </p:cNvPr>
          <p:cNvGrpSpPr/>
          <p:nvPr/>
        </p:nvGrpSpPr>
        <p:grpSpPr>
          <a:xfrm>
            <a:off x="5635870" y="2512382"/>
            <a:ext cx="4325816" cy="4266487"/>
            <a:chOff x="6964954" y="2352084"/>
            <a:chExt cx="3008313" cy="4142123"/>
          </a:xfrm>
        </p:grpSpPr>
        <p:pic>
          <p:nvPicPr>
            <p:cNvPr id="4" name="Shape 151" descr="Lincoln Ctr Bldg Photo.jpg">
              <a:extLst>
                <a:ext uri="{FF2B5EF4-FFF2-40B4-BE49-F238E27FC236}">
                  <a16:creationId xmlns:a16="http://schemas.microsoft.com/office/drawing/2014/main" id="{CC9E117E-1F1F-4F7F-B21F-04F29BCB9F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15023"/>
            <a:stretch/>
          </p:blipFill>
          <p:spPr>
            <a:xfrm>
              <a:off x="7307855" y="2352084"/>
              <a:ext cx="2286000" cy="1500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Shape 152" descr="Bristol Building1.jpg">
              <a:extLst>
                <a:ext uri="{FF2B5EF4-FFF2-40B4-BE49-F238E27FC236}">
                  <a16:creationId xmlns:a16="http://schemas.microsoft.com/office/drawing/2014/main" id="{5BDB865B-67BB-4E47-B9D9-7251A302674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16547"/>
            <a:stretch/>
          </p:blipFill>
          <p:spPr>
            <a:xfrm>
              <a:off x="7307855" y="4423826"/>
              <a:ext cx="2359025" cy="15646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hape 153">
              <a:extLst>
                <a:ext uri="{FF2B5EF4-FFF2-40B4-BE49-F238E27FC236}">
                  <a16:creationId xmlns:a16="http://schemas.microsoft.com/office/drawing/2014/main" id="{CA411BD6-6B20-4E3E-8556-641A2A8E2790}"/>
                </a:ext>
              </a:extLst>
            </p:cNvPr>
            <p:cNvSpPr txBox="1"/>
            <p:nvPr/>
          </p:nvSpPr>
          <p:spPr>
            <a:xfrm>
              <a:off x="6964954" y="3923689"/>
              <a:ext cx="2971800" cy="428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300" dirty="0">
                  <a:solidFill>
                    <a:srgbClr val="425968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Corporate World Headquarters </a:t>
              </a:r>
              <a:endParaRPr sz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300" dirty="0">
                  <a:solidFill>
                    <a:srgbClr val="425968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Dallas, Texas</a:t>
              </a:r>
              <a:endParaRPr sz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Shape 154">
              <a:extLst>
                <a:ext uri="{FF2B5EF4-FFF2-40B4-BE49-F238E27FC236}">
                  <a16:creationId xmlns:a16="http://schemas.microsoft.com/office/drawing/2014/main" id="{93667278-2837-4BB3-9442-694913EB3014}"/>
                </a:ext>
              </a:extLst>
            </p:cNvPr>
            <p:cNvSpPr txBox="1"/>
            <p:nvPr/>
          </p:nvSpPr>
          <p:spPr>
            <a:xfrm>
              <a:off x="7001467" y="6065582"/>
              <a:ext cx="2971800" cy="428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300">
                  <a:solidFill>
                    <a:srgbClr val="425968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Manufacturing Facility</a:t>
              </a:r>
              <a:endParaRPr sz="3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300">
                  <a:solidFill>
                    <a:srgbClr val="425968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Bristol, Virginia</a:t>
              </a:r>
              <a:endParaRPr sz="3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202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2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C6298-4CDD-418C-AA70-3C0573748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756139"/>
            <a:ext cx="3182940" cy="136641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Earn Money Three Ways!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3A38-900C-45A1-86B1-8E5AB98C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7" y="2211265"/>
            <a:ext cx="3802595" cy="3596054"/>
          </a:xfrm>
        </p:spPr>
        <p:txBody>
          <a:bodyPr anchor="t">
            <a:normAutofit fontScale="925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b="1" dirty="0">
                <a:solidFill>
                  <a:srgbClr val="FEFFFF"/>
                </a:solidFill>
              </a:rPr>
              <a:t>Retail Income </a:t>
            </a:r>
            <a:br>
              <a:rPr lang="en-US" sz="2000" dirty="0">
                <a:solidFill>
                  <a:srgbClr val="FEFFFF"/>
                </a:solidFill>
              </a:rPr>
            </a:br>
            <a:r>
              <a:rPr lang="en-US" sz="2000" dirty="0">
                <a:solidFill>
                  <a:srgbClr val="FEFFFF"/>
                </a:solidFill>
              </a:rPr>
              <a:t>Share the Products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2000" dirty="0">
              <a:solidFill>
                <a:srgbClr val="FEFFFF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FEFFFF"/>
                </a:solidFill>
              </a:rPr>
              <a:t>Wholesale</a:t>
            </a:r>
            <a:br>
              <a:rPr lang="en-US" sz="2000" b="1" dirty="0">
                <a:solidFill>
                  <a:srgbClr val="FEFFFF"/>
                </a:solidFill>
              </a:rPr>
            </a:br>
            <a:r>
              <a:rPr lang="en-US" sz="2000" dirty="0">
                <a:solidFill>
                  <a:srgbClr val="FEFFFF"/>
                </a:solidFill>
              </a:rPr>
              <a:t>Build your personal team and create recurring annual income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FEFFFF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 startAt="3"/>
            </a:pPr>
            <a:r>
              <a:rPr lang="en-US" sz="2000" b="1" dirty="0">
                <a:solidFill>
                  <a:srgbClr val="FEFFFF"/>
                </a:solidFill>
              </a:rPr>
              <a:t>Residual Income</a:t>
            </a:r>
            <a:br>
              <a:rPr lang="en-US" sz="2000" dirty="0">
                <a:solidFill>
                  <a:srgbClr val="FEFFFF"/>
                </a:solidFill>
              </a:rPr>
            </a:br>
            <a:r>
              <a:rPr lang="en-US" sz="2000" dirty="0">
                <a:solidFill>
                  <a:srgbClr val="FEFFFF"/>
                </a:solidFill>
              </a:rPr>
              <a:t>Share the Opportunity via Virtual Franchising</a:t>
            </a:r>
          </a:p>
          <a:p>
            <a:pPr>
              <a:lnSpc>
                <a:spcPct val="100000"/>
              </a:lnSpc>
            </a:pPr>
            <a:endParaRPr lang="en-US" sz="1700" dirty="0">
              <a:solidFill>
                <a:srgbClr val="FEFF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3B9687-8C92-443D-9C55-97323802C537}"/>
              </a:ext>
            </a:extLst>
          </p:cNvPr>
          <p:cNvGrpSpPr/>
          <p:nvPr/>
        </p:nvGrpSpPr>
        <p:grpSpPr>
          <a:xfrm>
            <a:off x="6628985" y="643468"/>
            <a:ext cx="3277640" cy="5251647"/>
            <a:chOff x="938305" y="2400448"/>
            <a:chExt cx="1960284" cy="3565050"/>
          </a:xfrm>
        </p:grpSpPr>
        <p:pic>
          <p:nvPicPr>
            <p:cNvPr id="4" name="Shape 319" descr="106378904.jpg">
              <a:extLst>
                <a:ext uri="{FF2B5EF4-FFF2-40B4-BE49-F238E27FC236}">
                  <a16:creationId xmlns:a16="http://schemas.microsoft.com/office/drawing/2014/main" id="{57D537A2-CC8B-4DA3-99BA-1B57B47AF1D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525" t="14307" r="55102" b="38087"/>
            <a:stretch/>
          </p:blipFill>
          <p:spPr>
            <a:xfrm>
              <a:off x="938306" y="3660649"/>
              <a:ext cx="1960283" cy="15371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Shape 322">
              <a:extLst>
                <a:ext uri="{FF2B5EF4-FFF2-40B4-BE49-F238E27FC236}">
                  <a16:creationId xmlns:a16="http://schemas.microsoft.com/office/drawing/2014/main" id="{420DD263-04C6-4BFF-9F65-E2286029327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14696"/>
            <a:stretch/>
          </p:blipFill>
          <p:spPr>
            <a:xfrm>
              <a:off x="938305" y="2400448"/>
              <a:ext cx="1960283" cy="1277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Shape 323">
              <a:extLst>
                <a:ext uri="{FF2B5EF4-FFF2-40B4-BE49-F238E27FC236}">
                  <a16:creationId xmlns:a16="http://schemas.microsoft.com/office/drawing/2014/main" id="{FC4695D8-4EDE-4436-AF2F-FE367B225B4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0132" t="25645" r="25742" b="31891"/>
            <a:stretch/>
          </p:blipFill>
          <p:spPr>
            <a:xfrm>
              <a:off x="938306" y="4733363"/>
              <a:ext cx="1960283" cy="123213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66889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D44C7CE-7788-4818-9525-7D156B1DFF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16268"/>
              </p:ext>
            </p:extLst>
          </p:nvPr>
        </p:nvGraphicFramePr>
        <p:xfrm>
          <a:off x="483576" y="839665"/>
          <a:ext cx="8880231" cy="609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Document" r:id="rId3" imgW="9853032" imgH="7525643" progId="Word.Document.12">
                  <p:embed/>
                </p:oleObj>
              </mc:Choice>
              <mc:Fallback>
                <p:oleObj name="Document" r:id="rId3" imgW="9853032" imgH="7525643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D44C7CE-7788-4818-9525-7D156B1DFF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576" y="839665"/>
                        <a:ext cx="8880231" cy="6097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5881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C905-A286-402F-9457-3A03F71A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62" y="545124"/>
            <a:ext cx="8907379" cy="65063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Retail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110D9-4622-45CC-BA42-955CBF6E1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" y="1195754"/>
            <a:ext cx="10133135" cy="560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Market one </a:t>
            </a:r>
            <a:r>
              <a:rPr lang="en-US" sz="2000" b="1" dirty="0">
                <a:solidFill>
                  <a:srgbClr val="C00000"/>
                </a:solidFill>
              </a:rPr>
              <a:t>SILVER 3-Pack </a:t>
            </a:r>
            <a:r>
              <a:rPr lang="en-US" sz="2000" b="1" dirty="0"/>
              <a:t>Per Month (1 every 10 days)</a:t>
            </a:r>
          </a:p>
          <a:p>
            <a:pPr marL="0" indent="0">
              <a:buNone/>
            </a:pPr>
            <a:r>
              <a:rPr lang="en-US" sz="2000" b="1" dirty="0"/>
              <a:t>$1,699 investment or $566 per unit			</a:t>
            </a:r>
            <a:r>
              <a:rPr lang="en-US" sz="2000" b="1" dirty="0">
                <a:solidFill>
                  <a:srgbClr val="00B050"/>
                </a:solidFill>
              </a:rPr>
              <a:t>$1,499 Retail/unit</a:t>
            </a:r>
          </a:p>
          <a:p>
            <a:pPr marL="0" indent="0">
              <a:buNone/>
            </a:pPr>
            <a:r>
              <a:rPr lang="en-US" sz="2000" b="1" dirty="0"/>
              <a:t>Suggested Retail - $1,499				</a:t>
            </a:r>
            <a:r>
              <a:rPr lang="en-US" sz="2000" b="1" u="sng" dirty="0">
                <a:solidFill>
                  <a:srgbClr val="00B050"/>
                </a:solidFill>
              </a:rPr>
              <a:t>     566 Your Cost</a:t>
            </a:r>
          </a:p>
          <a:p>
            <a:pPr marL="0" indent="0">
              <a:buNone/>
            </a:pPr>
            <a:r>
              <a:rPr lang="en-US" sz="2000" b="1" dirty="0"/>
              <a:t>$2,799 Retail margin per 3-Pack – </a:t>
            </a:r>
            <a:r>
              <a:rPr lang="en-US" sz="2000" b="1" dirty="0">
                <a:solidFill>
                  <a:srgbClr val="C00000"/>
                </a:solidFill>
              </a:rPr>
              <a:t>160% ROI</a:t>
            </a:r>
            <a:r>
              <a:rPr lang="en-US" sz="2000" b="1" dirty="0"/>
              <a:t>		</a:t>
            </a:r>
            <a:r>
              <a:rPr lang="en-US" sz="2000" b="1" dirty="0">
                <a:solidFill>
                  <a:srgbClr val="00B050"/>
                </a:solidFill>
              </a:rPr>
              <a:t>$   933 Profit/Unit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	$33,588/year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Market one</a:t>
            </a:r>
            <a:r>
              <a:rPr lang="en-US" sz="2000" b="1" dirty="0">
                <a:solidFill>
                  <a:srgbClr val="C00000"/>
                </a:solidFill>
              </a:rPr>
              <a:t> GOLD 5-Pack </a:t>
            </a:r>
            <a:r>
              <a:rPr lang="en-US" sz="2000" b="1" dirty="0"/>
              <a:t>Per Month (1 every 6 days)</a:t>
            </a:r>
          </a:p>
          <a:p>
            <a:pPr marL="0" indent="0">
              <a:buNone/>
            </a:pPr>
            <a:r>
              <a:rPr lang="en-US" sz="2000" b="1" dirty="0"/>
              <a:t>$2,699 investment or $539 per unit			</a:t>
            </a:r>
            <a:r>
              <a:rPr lang="en-US" sz="2000" b="1" dirty="0">
                <a:solidFill>
                  <a:srgbClr val="00B050"/>
                </a:solidFill>
              </a:rPr>
              <a:t>$1,499 Retail/unit</a:t>
            </a:r>
          </a:p>
          <a:p>
            <a:pPr marL="0" indent="0">
              <a:buNone/>
            </a:pPr>
            <a:r>
              <a:rPr lang="en-US" sz="2000" b="1" dirty="0"/>
              <a:t>Suggested Retail - $1,499				</a:t>
            </a:r>
            <a:r>
              <a:rPr lang="en-US" sz="2000" b="1" u="sng" dirty="0">
                <a:solidFill>
                  <a:srgbClr val="00B050"/>
                </a:solidFill>
              </a:rPr>
              <a:t>      539 Your Cost</a:t>
            </a:r>
          </a:p>
          <a:p>
            <a:pPr marL="0" indent="0">
              <a:buNone/>
            </a:pPr>
            <a:r>
              <a:rPr lang="en-US" sz="2000" b="1" dirty="0"/>
              <a:t>$4,800 Retail margin per 5-Pack – </a:t>
            </a:r>
            <a:r>
              <a:rPr lang="en-US" sz="2000" b="1" dirty="0">
                <a:solidFill>
                  <a:srgbClr val="C00000"/>
                </a:solidFill>
              </a:rPr>
              <a:t>180% ROI!</a:t>
            </a:r>
            <a:r>
              <a:rPr lang="en-US" sz="2000" b="1" dirty="0"/>
              <a:t>		</a:t>
            </a:r>
            <a:r>
              <a:rPr lang="en-US" sz="2000" b="1" dirty="0">
                <a:solidFill>
                  <a:srgbClr val="00B050"/>
                </a:solidFill>
              </a:rPr>
              <a:t>$    960 Profit/Unit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	$57,600/year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C5B6A-B863-4F61-8164-6B851F0D8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922" y="336996"/>
            <a:ext cx="2037617" cy="21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49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5E1D13B-3A3C-462E-A6FF-A3D5A3881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82AB0A7-5ADB-43AA-A85D-9EB9D8BC0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94214E17-97F3-4B04-AAE9-03BA148AE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C9D92EA-1FC7-47BC-8749-59CAF27E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68794C-840E-4E6E-BC5F-E7CD282A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48" y="677008"/>
            <a:ext cx="6149595" cy="106908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Easy Lease-Purchase Funding 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for Business Owners (Optional)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C96C85-7E10-49ED-9538-839EC3075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1545" y="1851774"/>
            <a:ext cx="7530610" cy="446989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EFFFF"/>
                </a:solidFill>
              </a:rPr>
              <a:t>$500-$15,000 approvals and funding for business owners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EFFFF"/>
                </a:solidFill>
              </a:rPr>
              <a:t>Business owners save time and preserve their liquidity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EFFFF"/>
                </a:solidFill>
              </a:rPr>
              <a:t>Their CPA will tell them it’s a tax write-off for their business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EFFFF"/>
                </a:solidFill>
              </a:rPr>
              <a:t>You’ll close more deals – Move more products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EFFFF"/>
                </a:solidFill>
              </a:rPr>
              <a:t>Application is sent to business owner from computer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EFFFF"/>
                </a:solidFill>
              </a:rPr>
              <a:t>Customer fills out application – Takes about 2 minutes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EFFFF"/>
                </a:solidFill>
              </a:rPr>
              <a:t>Customer selects payment option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EFFFF"/>
                </a:solidFill>
              </a:rPr>
              <a:t>You GET PAID!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5CA40-649B-4368-9D40-ED0B95767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6" r="936" b="-4"/>
          <a:stretch/>
        </p:blipFill>
        <p:spPr>
          <a:xfrm>
            <a:off x="7864246" y="1251474"/>
            <a:ext cx="4324706" cy="490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52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92D97-4DB4-4E0F-8DCE-18723BEC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66" y="0"/>
            <a:ext cx="10046746" cy="104756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Wholesale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9F4F-B2F8-4CA4-8BF6-7F604F811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7565"/>
            <a:ext cx="10774973" cy="5810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One unit = $1,499 Retail 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SILVER 3-Pack </a:t>
            </a:r>
            <a:r>
              <a:rPr lang="en-US" sz="2000" b="1" dirty="0"/>
              <a:t>at Wholesale = </a:t>
            </a:r>
            <a:r>
              <a:rPr lang="en-US" sz="2000" b="1" dirty="0">
                <a:solidFill>
                  <a:srgbClr val="C00000"/>
                </a:solidFill>
              </a:rPr>
              <a:t>$1,699 </a:t>
            </a:r>
            <a:r>
              <a:rPr lang="en-US" sz="2000" b="1" dirty="0"/>
              <a:t>($566/unit – 3 units only $200 more than 1 at Retail)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GOLD 5-Pack </a:t>
            </a:r>
            <a:r>
              <a:rPr lang="en-US" sz="2000" b="1" dirty="0"/>
              <a:t>at Wholesale =   </a:t>
            </a:r>
            <a:r>
              <a:rPr lang="en-US" sz="2000" b="1" dirty="0">
                <a:solidFill>
                  <a:srgbClr val="C00000"/>
                </a:solidFill>
              </a:rPr>
              <a:t>$2,699 </a:t>
            </a:r>
            <a:r>
              <a:rPr lang="en-US" sz="2000" b="1" dirty="0"/>
              <a:t>($539/unit – 5 units only $1,200 more than 1 at Retail)</a:t>
            </a:r>
          </a:p>
          <a:p>
            <a:pPr lvl="0"/>
            <a:endParaRPr lang="en-US" sz="1000" dirty="0"/>
          </a:p>
          <a:p>
            <a:pPr marL="0" indent="0">
              <a:buNone/>
            </a:pPr>
            <a:r>
              <a:rPr lang="en-US" b="1" dirty="0"/>
              <a:t>Every time you Sponsor an Associate with a Pack:</a:t>
            </a:r>
            <a:endParaRPr lang="en-US" dirty="0"/>
          </a:p>
          <a:p>
            <a:pPr marL="0" lv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SILVER 3-Pack</a:t>
            </a:r>
            <a:r>
              <a:rPr lang="en-US" sz="2000" b="1" dirty="0"/>
              <a:t>:</a:t>
            </a:r>
          </a:p>
          <a:p>
            <a:pPr marL="0" lvl="0" indent="0">
              <a:buNone/>
            </a:pPr>
            <a:r>
              <a:rPr lang="en-US" sz="2000" b="1" dirty="0"/>
              <a:t>	Earn $200 Fast Start Bonus + 1,000 TQV x </a:t>
            </a:r>
            <a:r>
              <a:rPr lang="en-US" sz="2000" b="1" dirty="0">
                <a:solidFill>
                  <a:srgbClr val="C00000"/>
                </a:solidFill>
              </a:rPr>
              <a:t>20% </a:t>
            </a:r>
            <a:r>
              <a:rPr lang="en-US" sz="2000" b="1" dirty="0"/>
              <a:t>Silver Bonus = </a:t>
            </a:r>
            <a:r>
              <a:rPr lang="en-US" sz="2000" b="1" dirty="0">
                <a:solidFill>
                  <a:srgbClr val="C00000"/>
                </a:solidFill>
              </a:rPr>
              <a:t>$400  </a:t>
            </a:r>
            <a:endParaRPr lang="en-U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	Earn $200 Fast Start Bonus + 1,000 TQV x </a:t>
            </a:r>
            <a:r>
              <a:rPr lang="en-US" sz="2000" b="1" dirty="0">
                <a:solidFill>
                  <a:srgbClr val="C00000"/>
                </a:solidFill>
              </a:rPr>
              <a:t>35% </a:t>
            </a:r>
            <a:r>
              <a:rPr lang="en-US" sz="2000" b="1" dirty="0"/>
              <a:t>GOLD Executive Bonus = </a:t>
            </a:r>
            <a:r>
              <a:rPr lang="en-US" sz="2000" b="1" dirty="0">
                <a:solidFill>
                  <a:srgbClr val="C00000"/>
                </a:solidFill>
              </a:rPr>
              <a:t>$550 </a:t>
            </a:r>
          </a:p>
          <a:p>
            <a:pPr marL="0" lvl="0" indent="0">
              <a:buNone/>
            </a:pPr>
            <a:endParaRPr lang="en-US" sz="800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GOLD 5-Pack:</a:t>
            </a:r>
          </a:p>
          <a:p>
            <a:pPr marL="0" lvl="0" indent="0">
              <a:buNone/>
            </a:pPr>
            <a:r>
              <a:rPr lang="en-US" sz="2000" b="1" dirty="0"/>
              <a:t>	Earn $200 Fast Start Bonus + 1,800 TQV x </a:t>
            </a:r>
            <a:r>
              <a:rPr lang="en-US" sz="2000" b="1" dirty="0">
                <a:solidFill>
                  <a:srgbClr val="C00000"/>
                </a:solidFill>
              </a:rPr>
              <a:t>20% </a:t>
            </a:r>
            <a:r>
              <a:rPr lang="en-US" sz="2000" b="1" dirty="0"/>
              <a:t>Silver Bonus = </a:t>
            </a:r>
            <a:r>
              <a:rPr lang="en-US" sz="2000" b="1" dirty="0">
                <a:solidFill>
                  <a:srgbClr val="C00000"/>
                </a:solidFill>
              </a:rPr>
              <a:t>$560 </a:t>
            </a:r>
          </a:p>
          <a:p>
            <a:pPr marL="0" indent="0">
              <a:buNone/>
            </a:pPr>
            <a:r>
              <a:rPr lang="en-US" sz="2000" b="1" dirty="0"/>
              <a:t>	Earn $200 Fast Start Bonus + 1,800 TQV x </a:t>
            </a:r>
            <a:r>
              <a:rPr lang="en-US" sz="2000" b="1" dirty="0">
                <a:solidFill>
                  <a:srgbClr val="C00000"/>
                </a:solidFill>
              </a:rPr>
              <a:t>35% </a:t>
            </a:r>
            <a:r>
              <a:rPr lang="en-US" sz="2000" b="1" dirty="0"/>
              <a:t>GOLD Executive Bonus = </a:t>
            </a:r>
            <a:r>
              <a:rPr lang="en-US" sz="2000" b="1" dirty="0">
                <a:solidFill>
                  <a:srgbClr val="C00000"/>
                </a:solidFill>
              </a:rPr>
              <a:t>$830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8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42D9-D26D-431A-8E5D-D1E989C3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78" y="949569"/>
            <a:ext cx="8907379" cy="85725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Team Builder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40963-C54A-4B34-9AB1-EC1804C9BCA5}"/>
              </a:ext>
            </a:extLst>
          </p:cNvPr>
          <p:cNvSpPr txBox="1"/>
          <p:nvPr/>
        </p:nvSpPr>
        <p:spPr>
          <a:xfrm>
            <a:off x="30773" y="2190389"/>
            <a:ext cx="1015310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Build a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TEAM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Generating 25,000 Team Volume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Earn up to 35% (average 20%) = $5,000/mo. =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$60,000/year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Earn $600 Bonus Car Reward/mo. =   	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7,200/year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Earn Travel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10,000/year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Earn $1,000 Executive Bonus Boost/mo. =       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12,000/year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Earn Fast Start Bonuses =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?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$100,000+/year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59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DBC5-D3A2-4ABD-A133-2E6E08AC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433384"/>
            <a:ext cx="8907379" cy="65942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Team Builder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23B09-AF8E-4A17-B001-8223C1A83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4" y="1216242"/>
            <a:ext cx="10119946" cy="5575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Build an </a:t>
            </a:r>
            <a:r>
              <a:rPr lang="en-US" b="1" u="sng" dirty="0">
                <a:solidFill>
                  <a:srgbClr val="C00000"/>
                </a:solidFill>
              </a:rPr>
              <a:t>EXECUTIVE TEAM </a:t>
            </a:r>
            <a:r>
              <a:rPr lang="en-US" b="1" dirty="0"/>
              <a:t>Generating 15,000 to 25,000 Team Volume</a:t>
            </a:r>
          </a:p>
          <a:p>
            <a:pPr marL="0" indent="0">
              <a:buNone/>
            </a:pPr>
            <a:endParaRPr lang="en-US" sz="800" b="1" dirty="0"/>
          </a:p>
          <a:p>
            <a:r>
              <a:rPr lang="en-US" sz="2000" b="1" dirty="0"/>
              <a:t>Help </a:t>
            </a:r>
            <a:r>
              <a:rPr lang="en-US" sz="2000" b="1" dirty="0">
                <a:solidFill>
                  <a:srgbClr val="C00000"/>
                </a:solidFill>
              </a:rPr>
              <a:t>3</a:t>
            </a:r>
            <a:r>
              <a:rPr lang="en-US" sz="2000" b="1" dirty="0"/>
              <a:t> become GOLD Executives at 25,000 Team Volume</a:t>
            </a:r>
          </a:p>
          <a:p>
            <a:pPr marL="0" indent="0">
              <a:buNone/>
            </a:pPr>
            <a:r>
              <a:rPr lang="en-US" sz="2000" b="1" dirty="0"/>
              <a:t>	Earn </a:t>
            </a:r>
            <a:r>
              <a:rPr lang="en-US" sz="2000" b="1" dirty="0">
                <a:solidFill>
                  <a:srgbClr val="C00000"/>
                </a:solidFill>
              </a:rPr>
              <a:t>15%</a:t>
            </a:r>
            <a:r>
              <a:rPr lang="en-US" sz="2000" b="1" dirty="0"/>
              <a:t> x 25,000 x 3 =      </a:t>
            </a:r>
            <a:r>
              <a:rPr lang="en-US" sz="2000" b="1" dirty="0">
                <a:solidFill>
                  <a:srgbClr val="C00000"/>
                </a:solidFill>
              </a:rPr>
              <a:t>$11,250/month</a:t>
            </a:r>
          </a:p>
          <a:p>
            <a:r>
              <a:rPr lang="en-US" sz="2000" b="1" dirty="0"/>
              <a:t>Help 3 help </a:t>
            </a:r>
            <a:r>
              <a:rPr lang="en-US" sz="2000" b="1" dirty="0">
                <a:solidFill>
                  <a:srgbClr val="C00000"/>
                </a:solidFill>
              </a:rPr>
              <a:t>5 </a:t>
            </a:r>
            <a:r>
              <a:rPr lang="en-US" sz="2000" b="1" dirty="0"/>
              <a:t>become GOLD Executives at 15,000 Team Volume</a:t>
            </a:r>
          </a:p>
          <a:p>
            <a:pPr marL="0" indent="0">
              <a:buNone/>
            </a:pPr>
            <a:r>
              <a:rPr lang="en-US" sz="2000" b="1" dirty="0"/>
              <a:t>	Earn </a:t>
            </a:r>
            <a:r>
              <a:rPr lang="en-US" sz="2000" b="1" dirty="0">
                <a:solidFill>
                  <a:srgbClr val="C00000"/>
                </a:solidFill>
              </a:rPr>
              <a:t>4%</a:t>
            </a:r>
            <a:r>
              <a:rPr lang="en-US" sz="2000" b="1" dirty="0"/>
              <a:t> x 15,000 x 5 =</a:t>
            </a:r>
            <a:r>
              <a:rPr lang="en-US" sz="2000" b="1" dirty="0">
                <a:solidFill>
                  <a:srgbClr val="C00000"/>
                </a:solidFill>
              </a:rPr>
              <a:t>         $3,000/month</a:t>
            </a:r>
          </a:p>
          <a:p>
            <a:r>
              <a:rPr lang="en-US" sz="2000" b="1" dirty="0"/>
              <a:t>Help 5 help </a:t>
            </a:r>
            <a:r>
              <a:rPr lang="en-US" sz="2000" b="1" dirty="0">
                <a:solidFill>
                  <a:srgbClr val="C00000"/>
                </a:solidFill>
              </a:rPr>
              <a:t>10</a:t>
            </a:r>
            <a:r>
              <a:rPr lang="en-US" sz="2000" b="1" dirty="0"/>
              <a:t> become GOLD Executives at 15,000 Team Volume</a:t>
            </a:r>
          </a:p>
          <a:p>
            <a:pPr marL="0" indent="0">
              <a:buNone/>
            </a:pPr>
            <a:r>
              <a:rPr lang="en-US" sz="2000" b="1" dirty="0"/>
              <a:t>	Earn </a:t>
            </a:r>
            <a:r>
              <a:rPr lang="en-US" sz="2000" b="1" dirty="0">
                <a:solidFill>
                  <a:srgbClr val="C00000"/>
                </a:solidFill>
              </a:rPr>
              <a:t>3%</a:t>
            </a:r>
            <a:r>
              <a:rPr lang="en-US" sz="2000" b="1" dirty="0"/>
              <a:t> x 15,000 x 10 =       </a:t>
            </a:r>
            <a:r>
              <a:rPr lang="en-US" sz="2000" b="1" dirty="0">
                <a:solidFill>
                  <a:srgbClr val="C00000"/>
                </a:solidFill>
              </a:rPr>
              <a:t>$4,500/month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C00000"/>
                </a:solidFill>
              </a:rPr>
              <a:t>$18,750/month </a:t>
            </a:r>
            <a:r>
              <a:rPr lang="en-US" sz="2800" b="1" dirty="0"/>
              <a:t>- or - </a:t>
            </a:r>
            <a:r>
              <a:rPr lang="en-US" sz="2800" b="1" dirty="0">
                <a:solidFill>
                  <a:srgbClr val="C00000"/>
                </a:solidFill>
              </a:rPr>
              <a:t>$225,000/year</a:t>
            </a:r>
          </a:p>
          <a:p>
            <a:pPr marL="0" indent="0" algn="ctr">
              <a:buNone/>
            </a:pPr>
            <a:r>
              <a:rPr lang="en-US" sz="2000" b="1" dirty="0"/>
              <a:t>Executive Bonuses Paid to 5 levels</a:t>
            </a:r>
          </a:p>
          <a:p>
            <a:pPr marL="0" indent="0" algn="ctr">
              <a:buNone/>
            </a:pPr>
            <a:r>
              <a:rPr lang="en-US" sz="2000" b="1" dirty="0"/>
              <a:t>PLUS:</a:t>
            </a:r>
            <a:r>
              <a:rPr lang="en-US" sz="2000" b="1" dirty="0">
                <a:solidFill>
                  <a:srgbClr val="C00000"/>
                </a:solidFill>
              </a:rPr>
              <a:t> Your Personal Team + Car Bonus + Travel + Fast Start Bonuses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35BD8-5F8E-4364-854B-8B0D70C83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281" y="1846385"/>
            <a:ext cx="1863296" cy="20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62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FD50D0-1315-48C4-BB87-7646B049A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83E95F-11F0-4EF3-B911-EC4A265F0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0" name="Freeform 44">
              <a:extLst>
                <a:ext uri="{FF2B5EF4-FFF2-40B4-BE49-F238E27FC236}">
                  <a16:creationId xmlns:a16="http://schemas.microsoft.com/office/drawing/2014/main" id="{4A5621C8-F0D7-4928-9BC5-B15B318AF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45">
              <a:extLst>
                <a:ext uri="{FF2B5EF4-FFF2-40B4-BE49-F238E27FC236}">
                  <a16:creationId xmlns:a16="http://schemas.microsoft.com/office/drawing/2014/main" id="{3F55EE6D-8E4E-47F0-B7BC-D45AECE43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46">
              <a:extLst>
                <a:ext uri="{FF2B5EF4-FFF2-40B4-BE49-F238E27FC236}">
                  <a16:creationId xmlns:a16="http://schemas.microsoft.com/office/drawing/2014/main" id="{C2EC5D6B-2D05-4DDF-9E09-8814EA492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F7890FC4-3706-4665-B92A-D37982414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B29EAEC-4EE8-4823-BBB4-9012708C8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4CC84F-99FC-4C15-8AEB-BD6F0810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0225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Getting Started Checklist for High Achievers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86270-9C96-478C-BF17-4D2637B3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496" y="2760119"/>
            <a:ext cx="2791558" cy="3187841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CFDE8BD5-19B1-4107-8153-0A1C0FA7E219}"/>
              </a:ext>
            </a:extLst>
          </p:cNvPr>
          <p:cNvSpPr txBox="1">
            <a:spLocks/>
          </p:cNvSpPr>
          <p:nvPr/>
        </p:nvSpPr>
        <p:spPr>
          <a:xfrm>
            <a:off x="1222645" y="1833195"/>
            <a:ext cx="8395786" cy="49324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b="1" spc="-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spc="-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spc="-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spc="-70" dirty="0">
                <a:latin typeface="Arial" panose="020B0604020202020204" pitchFamily="34" charset="0"/>
                <a:cs typeface="Arial" panose="020B0604020202020204" pitchFamily="34" charset="0"/>
              </a:rPr>
              <a:t>Go to your Sponsor’s website and JOIN NOW for FREE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spc="-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spc="-70" dirty="0">
                <a:latin typeface="Arial" panose="020B0604020202020204" pitchFamily="34" charset="0"/>
                <a:cs typeface="Arial" panose="020B0604020202020204" pitchFamily="34" charset="0"/>
              </a:rPr>
              <a:t>Order an Air &amp; Surface Pro Pack:</a:t>
            </a:r>
          </a:p>
          <a:p>
            <a:r>
              <a:rPr lang="en-US" sz="1800" b="1" spc="-7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lang="en-US" sz="2400" b="1" spc="-70" dirty="0">
                <a:solidFill>
                  <a:srgbClr val="0106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5-Pack (</a:t>
            </a:r>
            <a:r>
              <a:rPr lang="en-US" sz="2400" b="1" spc="-70" dirty="0">
                <a:latin typeface="Arial" panose="020B0604020202020204" pitchFamily="34" charset="0"/>
                <a:cs typeface="Arial" panose="020B0604020202020204" pitchFamily="34" charset="0"/>
              </a:rPr>
              <a:t>Best Value)</a:t>
            </a:r>
          </a:p>
          <a:p>
            <a:pPr algn="ctr"/>
            <a:r>
              <a:rPr lang="en-US" sz="2400" b="1" spc="-70" dirty="0">
                <a:latin typeface="Arial" panose="020B0604020202020204" pitchFamily="34" charset="0"/>
                <a:cs typeface="Arial" panose="020B0604020202020204" pitchFamily="34" charset="0"/>
              </a:rPr>
              <a:t>or SILVER 3-Pack</a:t>
            </a:r>
          </a:p>
          <a:p>
            <a:pPr algn="ctr"/>
            <a:endParaRPr lang="en-US" sz="800" b="1" spc="-7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spc="-7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story – how you got started…</a:t>
            </a:r>
          </a:p>
          <a:p>
            <a:pPr algn="ctr"/>
            <a:r>
              <a:rPr lang="en-US" sz="2000" b="1" spc="-7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tend to do what you do.</a:t>
            </a:r>
          </a:p>
          <a:p>
            <a:endParaRPr lang="en-US" sz="1800" b="1" spc="-7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spc="-70" dirty="0">
                <a:latin typeface="Arial" panose="020B0604020202020204" pitchFamily="34" charset="0"/>
                <a:cs typeface="Arial" panose="020B0604020202020204" pitchFamily="34" charset="0"/>
              </a:rPr>
              <a:t>Pay by credit card – or – Vollara EZ Pay (90 days - NO CREDIT CHECK)</a:t>
            </a:r>
          </a:p>
          <a:p>
            <a:pPr algn="ctr"/>
            <a:endParaRPr lang="en-US" sz="1800" b="1" spc="-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spc="-70" dirty="0">
                <a:latin typeface="Arial" panose="020B0604020202020204" pitchFamily="34" charset="0"/>
                <a:cs typeface="Arial" panose="020B0604020202020204" pitchFamily="34" charset="0"/>
              </a:rPr>
              <a:t>Set a Goal to achieve GOLD Executive within your 3-month Fast Start Period    </a:t>
            </a:r>
          </a:p>
          <a:p>
            <a:pPr algn="ctr"/>
            <a:r>
              <a:rPr lang="en-US" sz="1800" b="1" spc="-70" dirty="0">
                <a:latin typeface="Arial" panose="020B0604020202020204" pitchFamily="34" charset="0"/>
                <a:cs typeface="Arial" panose="020B0604020202020204" pitchFamily="34" charset="0"/>
              </a:rPr>
              <a:t>or any one month during your Fast Start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spc="-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spc="-7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TEAM ONE DREAM</a:t>
            </a:r>
          </a:p>
        </p:txBody>
      </p:sp>
    </p:spTree>
    <p:extLst>
      <p:ext uri="{BB962C8B-B14F-4D97-AF65-F5344CB8AC3E}">
        <p14:creationId xmlns:p14="http://schemas.microsoft.com/office/powerpoint/2010/main" val="92592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FD50D0-1315-48C4-BB87-7646B049A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83E95F-11F0-4EF3-B911-EC4A265F0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0" name="Freeform 44">
              <a:extLst>
                <a:ext uri="{FF2B5EF4-FFF2-40B4-BE49-F238E27FC236}">
                  <a16:creationId xmlns:a16="http://schemas.microsoft.com/office/drawing/2014/main" id="{4A5621C8-F0D7-4928-9BC5-B15B318AF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5">
              <a:extLst>
                <a:ext uri="{FF2B5EF4-FFF2-40B4-BE49-F238E27FC236}">
                  <a16:creationId xmlns:a16="http://schemas.microsoft.com/office/drawing/2014/main" id="{3F55EE6D-8E4E-47F0-B7BC-D45AECE43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6">
              <a:extLst>
                <a:ext uri="{FF2B5EF4-FFF2-40B4-BE49-F238E27FC236}">
                  <a16:creationId xmlns:a16="http://schemas.microsoft.com/office/drawing/2014/main" id="{C2EC5D6B-2D05-4DDF-9E09-8814EA492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F7890FC4-3706-4665-B92A-D37982414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B29EAEC-4EE8-4823-BBB4-9012708C8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4CC84F-99FC-4C15-8AEB-BD6F0810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Battelle – Solving The World’s Most Pressing Problems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835E-4C12-4F93-8EBB-51225892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3258118"/>
            <a:ext cx="2857499" cy="2703539"/>
          </a:xfrm>
        </p:spPr>
        <p:txBody>
          <a:bodyPr anchor="ctr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b="1" spc="0" dirty="0"/>
              <a:t>A Battelle Scientific Report on the </a:t>
            </a:r>
            <a:r>
              <a:rPr lang="en-US" sz="1800" b="1" spc="0" dirty="0">
                <a:solidFill>
                  <a:srgbClr val="C00000"/>
                </a:solidFill>
              </a:rPr>
              <a:t>Top 10 Trends</a:t>
            </a:r>
            <a:r>
              <a:rPr lang="en-US" sz="1800" b="1" spc="0" dirty="0">
                <a:solidFill>
                  <a:srgbClr val="0070C0"/>
                </a:solidFill>
              </a:rPr>
              <a:t> </a:t>
            </a:r>
            <a:r>
              <a:rPr lang="en-US" sz="1800" b="1" spc="0" dirty="0"/>
              <a:t>for a Healthy Home for 2018 and beyond…</a:t>
            </a:r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86270-9C96-478C-BF17-4D2637B3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704" y="2301261"/>
            <a:ext cx="2595378" cy="2880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25D851-ACD1-4B47-A012-05D63359AF93}"/>
              </a:ext>
            </a:extLst>
          </p:cNvPr>
          <p:cNvSpPr txBox="1"/>
          <p:nvPr/>
        </p:nvSpPr>
        <p:spPr>
          <a:xfrm>
            <a:off x="3824654" y="3165592"/>
            <a:ext cx="48123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#1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Indoor Air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#8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Management of Dust Mites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#10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Germ Protection on Surfaces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04B14-576B-48DD-8D8C-C76CCE1E2399}"/>
              </a:ext>
            </a:extLst>
          </p:cNvPr>
          <p:cNvSpPr/>
          <p:nvPr/>
        </p:nvSpPr>
        <p:spPr>
          <a:xfrm>
            <a:off x="758172" y="2317439"/>
            <a:ext cx="8252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Battelle’s Mission: To translate scientific discovery and technology advances into societal benefit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9DDECF-8731-43C5-915D-AC8495EDE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635" y="5387767"/>
            <a:ext cx="1438781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5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78CB8C-B970-4A1B-BACC-7DDEBD1C1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142" y="-234345"/>
            <a:ext cx="9520787" cy="7057883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B1BE32-9B18-4349-B1ED-EDBE48426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229" y="138844"/>
            <a:ext cx="2672930" cy="180717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9FD70B-14CA-4358-83A9-75D9D24F3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880" y="4720066"/>
            <a:ext cx="1580733" cy="1302907"/>
          </a:xfrm>
          <a:prstGeom prst="rect">
            <a:avLst/>
          </a:prstGeom>
        </p:spPr>
      </p:pic>
      <p:pic>
        <p:nvPicPr>
          <p:cNvPr id="6" name="Picture 5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6763C39-0532-4372-BC4B-5E1A76A18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412" y="3878359"/>
            <a:ext cx="1555068" cy="114863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91BD34-A841-4EE2-B509-38122550D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93" y="5716050"/>
            <a:ext cx="1453653" cy="1003106"/>
          </a:xfrm>
          <a:prstGeom prst="rect">
            <a:avLst/>
          </a:prstGeom>
        </p:spPr>
      </p:pic>
      <p:pic>
        <p:nvPicPr>
          <p:cNvPr id="11" name="Picture 10" descr="A picture containing outdoor, water, boat, mountain&#10;&#10;Description automatically generated">
            <a:extLst>
              <a:ext uri="{FF2B5EF4-FFF2-40B4-BE49-F238E27FC236}">
                <a16:creationId xmlns:a16="http://schemas.microsoft.com/office/drawing/2014/main" id="{174E8B06-79B6-4787-A388-4F3A57A103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78" y="1822512"/>
            <a:ext cx="2939235" cy="19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7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ActivePure Video Generic 2 minutes">
            <a:hlinkClick r:id="" action="ppaction://media"/>
            <a:extLst>
              <a:ext uri="{FF2B5EF4-FFF2-40B4-BE49-F238E27FC236}">
                <a16:creationId xmlns:a16="http://schemas.microsoft.com/office/drawing/2014/main" id="{8AA23B2C-A994-4D82-AD40-03933967E9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4768" y="461969"/>
            <a:ext cx="11237976" cy="61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4841C-82E9-4FC9-91CD-D0B11F1C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0743" y="0"/>
            <a:ext cx="12522838" cy="68580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5AB11B60-7A43-4685-9065-77F07A8333F7}"/>
              </a:ext>
            </a:extLst>
          </p:cNvPr>
          <p:cNvSpPr txBox="1">
            <a:spLocks/>
          </p:cNvSpPr>
          <p:nvPr/>
        </p:nvSpPr>
        <p:spPr>
          <a:xfrm>
            <a:off x="215413" y="4167643"/>
            <a:ext cx="9209942" cy="928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br>
              <a:rPr lang="en-US" sz="1600" b="1" spc="-7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spc="-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800" b="1" spc="-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800" b="1" spc="-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800" b="1" spc="-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800" b="1" spc="-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spc="-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only 75 technologies inducted into the Space Technology HALL OF FAME in the past 30 years</a:t>
            </a:r>
          </a:p>
        </p:txBody>
      </p:sp>
    </p:spTree>
    <p:extLst>
      <p:ext uri="{BB962C8B-B14F-4D97-AF65-F5344CB8AC3E}">
        <p14:creationId xmlns:p14="http://schemas.microsoft.com/office/powerpoint/2010/main" val="173838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83DC56-58D7-418B-A4A5-4FDC378A1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39" y="73152"/>
            <a:ext cx="11530660" cy="6711696"/>
          </a:xfrm>
        </p:spPr>
        <p:txBody>
          <a:bodyPr>
            <a:noAutofit/>
          </a:bodyPr>
          <a:lstStyle/>
          <a:p>
            <a:r>
              <a:rPr lang="en-US" sz="3200" b="1" dirty="0"/>
              <a:t>   </a:t>
            </a:r>
            <a:r>
              <a:rPr lang="en-US" sz="3200" b="1" dirty="0">
                <a:solidFill>
                  <a:srgbClr val="0070C0"/>
                </a:solidFill>
              </a:rPr>
              <a:t>Safe, Effective, Proven, Certified</a:t>
            </a:r>
            <a:endParaRPr lang="en-US" sz="2000" b="1" dirty="0">
              <a:solidFill>
                <a:srgbClr val="0070C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Traditional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‘passive’ </a:t>
            </a:r>
            <a:r>
              <a:rPr lang="en-US" sz="2000" b="1" dirty="0"/>
              <a:t>technologies, such as HEPA, remove contaminants only if and when they travel through the purification unit.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They can help reduce air pollution to a degree, but they do not reduce surface contamination at all and do not adequately reduce airborne contaminants.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* * * * * * *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ActivePure</a:t>
            </a:r>
            <a:r>
              <a:rPr lang="en-US" b="1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‘proactively’ </a:t>
            </a:r>
            <a:r>
              <a:rPr lang="en-US" sz="2000" b="1" dirty="0"/>
              <a:t>targets contaminants – viruses, bacteria, mold, fungi, VOCs, and allergens – in the air and on surfaces, eliminating them on contact to 99.9999%.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Derived from NASA Technology as used in the International Space Station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The only Certified Space Technology in the world in its class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Neutralizes pollutants and contaminants in places that other technologies and filtration systems can’t reach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Delivers measurable and proven results in Independent Studies.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8BB5C3-E6E7-458C-AEBE-7D1F3F839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28" y="-139181"/>
            <a:ext cx="1960684" cy="13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0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9A0E-50E3-4140-9CF1-608396808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169" y="1055076"/>
            <a:ext cx="11034346" cy="5802923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endParaRPr lang="en-US" sz="7200" b="1" dirty="0">
              <a:ea typeface="Arial Unicode MS"/>
              <a:cs typeface="Arial Unicode MS"/>
            </a:endParaRPr>
          </a:p>
          <a:p>
            <a:pPr>
              <a:spcBef>
                <a:spcPts val="0"/>
              </a:spcBef>
            </a:pPr>
            <a:r>
              <a:rPr lang="en-US" sz="7200" b="1" dirty="0">
                <a:ea typeface="Arial Unicode MS"/>
                <a:cs typeface="Arial Unicode MS"/>
              </a:rPr>
              <a:t>ActivePure is the only air purification technology recognized, worldwide, as Certified Space Technology</a:t>
            </a:r>
          </a:p>
          <a:p>
            <a:pPr>
              <a:spcBef>
                <a:spcPts val="0"/>
              </a:spcBef>
            </a:pPr>
            <a:endParaRPr lang="en-US" sz="7200" b="1" dirty="0">
              <a:latin typeface="Helvetica Neue"/>
              <a:ea typeface="Arial Unicode MS"/>
              <a:cs typeface="Arial Unicode MS"/>
            </a:endParaRPr>
          </a:p>
          <a:p>
            <a:pPr>
              <a:spcBef>
                <a:spcPts val="0"/>
              </a:spcBef>
            </a:pPr>
            <a:r>
              <a:rPr lang="en-US" sz="7200" b="1" dirty="0">
                <a:latin typeface="Helvetica Neue"/>
                <a:ea typeface="Arial Unicode MS"/>
                <a:cs typeface="Arial Unicode MS"/>
              </a:rPr>
              <a:t>ActivePure eliminates viruses, bacteria, molds, allergens, and other harmful contaminants in the          air and on surfaces to 99.9999%</a:t>
            </a:r>
          </a:p>
          <a:p>
            <a:pPr marL="0" indent="0">
              <a:spcBef>
                <a:spcPts val="0"/>
              </a:spcBef>
              <a:buNone/>
            </a:pPr>
            <a:endParaRPr lang="en-US" sz="7200" b="1" dirty="0">
              <a:latin typeface="Helvetica Neue"/>
              <a:ea typeface="Arial Unicode MS"/>
              <a:cs typeface="Arial Unicode MS"/>
            </a:endParaRPr>
          </a:p>
          <a:p>
            <a:pPr>
              <a:spcBef>
                <a:spcPts val="0"/>
              </a:spcBef>
            </a:pPr>
            <a:r>
              <a:rPr lang="en-US" sz="7200" b="1" dirty="0">
                <a:ln>
                  <a:noFill/>
                </a:ln>
                <a:effectLst/>
                <a:latin typeface="Helvetica Neue"/>
                <a:ea typeface="Arial Unicode MS"/>
                <a:cs typeface="Arial Unicode MS"/>
              </a:rPr>
              <a:t>Eliminates comm</a:t>
            </a:r>
            <a:r>
              <a:rPr lang="en-US" sz="7200" b="1" dirty="0">
                <a:latin typeface="Helvetica Neue"/>
                <a:ea typeface="Arial Unicode MS"/>
                <a:cs typeface="Arial Unicode MS"/>
              </a:rPr>
              <a:t>on triggers of allergies and asthma irritants </a:t>
            </a:r>
          </a:p>
          <a:p>
            <a:pPr>
              <a:spcBef>
                <a:spcPts val="0"/>
              </a:spcBef>
            </a:pPr>
            <a:endParaRPr lang="en-US" sz="7200" b="1" dirty="0">
              <a:latin typeface="Helvetica Neue"/>
            </a:endParaRPr>
          </a:p>
          <a:p>
            <a:pPr>
              <a:spcBef>
                <a:spcPts val="0"/>
              </a:spcBef>
            </a:pPr>
            <a:r>
              <a:rPr lang="en-US" sz="7200" b="1" dirty="0"/>
              <a:t>Freshens and removes VOCs, odors, smoke, dirt and dust from the air</a:t>
            </a:r>
          </a:p>
          <a:p>
            <a:pPr>
              <a:spcBef>
                <a:spcPts val="0"/>
              </a:spcBef>
            </a:pPr>
            <a:endParaRPr lang="en-US" sz="7200" b="1" dirty="0"/>
          </a:p>
          <a:p>
            <a:pPr>
              <a:spcBef>
                <a:spcPts val="0"/>
              </a:spcBef>
            </a:pPr>
            <a:r>
              <a:rPr lang="en-US" sz="7200" b="1" dirty="0"/>
              <a:t>Safely and naturally “scrubs” and decontaminates indoor environments</a:t>
            </a:r>
          </a:p>
          <a:p>
            <a:pPr marL="0" marR="0" lvl="0" indent="0" algn="l" fontAlgn="base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sz="7200" b="1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7200" b="1" dirty="0">
                <a:latin typeface="Helvetica Neue"/>
                <a:ea typeface="Arial Unicode MS"/>
                <a:cs typeface="Arial Unicode MS"/>
              </a:rPr>
              <a:t>Provides ozone-free air and surface cleaning</a:t>
            </a:r>
          </a:p>
          <a:p>
            <a:pPr>
              <a:spcBef>
                <a:spcPts val="0"/>
              </a:spcBef>
            </a:pPr>
            <a:endParaRPr lang="en-US" sz="7200" b="1" dirty="0">
              <a:latin typeface="Helvetica Neue"/>
              <a:ea typeface="Arial Unicode MS"/>
              <a:cs typeface="Arial Unicode MS"/>
            </a:endParaRPr>
          </a:p>
          <a:p>
            <a:pPr fontAlgn="base">
              <a:spcBef>
                <a:spcPts val="0"/>
              </a:spcBef>
              <a:buSzPts val="2000"/>
            </a:pPr>
            <a:r>
              <a:rPr lang="en-US" sz="7200" b="1" dirty="0"/>
              <a:t>Enhances health and improves the quality of life</a:t>
            </a:r>
          </a:p>
          <a:p>
            <a:pPr marL="342900" marR="0" lvl="0" indent="-342900" algn="l" fontAlgn="base"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7200" b="1" dirty="0"/>
          </a:p>
          <a:p>
            <a:pPr>
              <a:spcBef>
                <a:spcPts val="0"/>
              </a:spcBef>
            </a:pPr>
            <a:r>
              <a:rPr lang="en-US" sz="7200" b="1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Portable, no installation required</a:t>
            </a:r>
          </a:p>
          <a:p>
            <a:pPr>
              <a:spcBef>
                <a:spcPts val="0"/>
              </a:spcBef>
            </a:pPr>
            <a:endParaRPr lang="en-US" sz="7200" b="1" dirty="0">
              <a:latin typeface="Helvetica Neue"/>
              <a:ea typeface="Arial Unicode MS"/>
              <a:cs typeface="Arial Unicode MS"/>
            </a:endParaRPr>
          </a:p>
          <a:p>
            <a:pPr>
              <a:spcBef>
                <a:spcPts val="0"/>
              </a:spcBef>
            </a:pPr>
            <a:r>
              <a:rPr lang="en-US" sz="7200" b="1" dirty="0">
                <a:ea typeface="Arial Unicode MS"/>
                <a:cs typeface="Arial Unicode MS"/>
              </a:rPr>
              <a:t>Coverage:  500 sq. ft. to 3,000 sq. ft.</a:t>
            </a:r>
          </a:p>
          <a:p>
            <a:pPr marL="0" indent="0">
              <a:spcBef>
                <a:spcPts val="0"/>
              </a:spcBef>
              <a:buNone/>
            </a:pPr>
            <a:endParaRPr lang="en-US" sz="7200" b="1" dirty="0">
              <a:latin typeface="Helvetica Neue"/>
              <a:ea typeface="Arial Unicode MS"/>
              <a:cs typeface="Arial Unicode MS"/>
            </a:endParaRPr>
          </a:p>
          <a:p>
            <a:pPr>
              <a:spcBef>
                <a:spcPts val="0"/>
              </a:spcBef>
            </a:pPr>
            <a:r>
              <a:rPr lang="en-US" sz="7200" b="1" dirty="0">
                <a:latin typeface="Helvetica Neue"/>
                <a:ea typeface="Arial Unicode MS"/>
                <a:cs typeface="Arial Unicode MS"/>
              </a:rPr>
              <a:t>3-year limited warranty</a:t>
            </a:r>
          </a:p>
          <a:p>
            <a:pPr>
              <a:spcBef>
                <a:spcPts val="0"/>
              </a:spcBef>
            </a:pPr>
            <a:endParaRPr lang="en-US" sz="7200" b="1" dirty="0">
              <a:ln>
                <a:noFill/>
              </a:ln>
              <a:effectLst/>
              <a:latin typeface="Helvetica Neue"/>
              <a:ea typeface="Arial Unicode MS"/>
              <a:cs typeface="Arial Unicode MS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7200" b="1" u="none" strike="noStrike" kern="0" spc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>
              <a:spcBef>
                <a:spcPts val="0"/>
              </a:spcBef>
            </a:pPr>
            <a:endParaRPr lang="en-US" sz="7200" b="1" dirty="0">
              <a:ln>
                <a:noFill/>
              </a:ln>
              <a:effectLst/>
              <a:latin typeface="Helvetica Neue"/>
              <a:ea typeface="Arial Unicode MS"/>
              <a:cs typeface="Arial Unicode M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n>
                  <a:noFill/>
                </a:ln>
                <a:solidFill>
                  <a:srgbClr val="0070C0"/>
                </a:solidFill>
                <a:effectLst/>
                <a:ea typeface="Avenir Book Oblique"/>
                <a:cs typeface="Arial Unicode MS"/>
              </a:rPr>
              <a:t> </a:t>
            </a:r>
            <a:endParaRPr lang="en-US" sz="7200" dirty="0">
              <a:ln>
                <a:noFill/>
              </a:ln>
              <a:solidFill>
                <a:srgbClr val="0070C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D1CC12-8730-494A-9DF3-7351DC7E0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42" y="-68843"/>
            <a:ext cx="1938704" cy="13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6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all building in a city&#10;&#10;Description automatically generated">
            <a:extLst>
              <a:ext uri="{FF2B5EF4-FFF2-40B4-BE49-F238E27FC236}">
                <a16:creationId xmlns:a16="http://schemas.microsoft.com/office/drawing/2014/main" id="{8AFBF403-0386-404A-924D-BB620BCF7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r="12861"/>
          <a:stretch/>
        </p:blipFill>
        <p:spPr>
          <a:xfrm>
            <a:off x="4941277" y="10"/>
            <a:ext cx="7250723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E7185-48B1-443C-9021-CA36E313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14" y="36760"/>
            <a:ext cx="5808913" cy="6662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>
                <a:latin typeface="+mj-lt"/>
                <a:cs typeface="+mj-cs"/>
              </a:rPr>
              <a:t>Where ActivePure is Used…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F44A2-536D-4A87-9839-3D75188876DC}"/>
              </a:ext>
            </a:extLst>
          </p:cNvPr>
          <p:cNvSpPr txBox="1"/>
          <p:nvPr/>
        </p:nvSpPr>
        <p:spPr>
          <a:xfrm>
            <a:off x="131885" y="703032"/>
            <a:ext cx="5196253" cy="592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Used in treating millions of Homes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Businesses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NASA Space Station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Ground Zero Museum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Liberty Bell Museum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Hospitals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Doctors’ Offices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Professional Sports Facilities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Nursing Homes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Hotels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Schools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Cars / Buses / Uber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6357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6971</TotalTime>
  <Words>1572</Words>
  <Application>Microsoft Office PowerPoint</Application>
  <PresentationFormat>Widescreen</PresentationFormat>
  <Paragraphs>219</Paragraphs>
  <Slides>27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Helvetica Neue</vt:lpstr>
      <vt:lpstr>Source Sans Pro</vt:lpstr>
      <vt:lpstr>Office Theme</vt:lpstr>
      <vt:lpstr>1_Custom Design</vt:lpstr>
      <vt:lpstr>Custom Design</vt:lpstr>
      <vt:lpstr>Document</vt:lpstr>
      <vt:lpstr>Welcome to Vollara</vt:lpstr>
      <vt:lpstr>Vollara – Your Partner</vt:lpstr>
      <vt:lpstr>Battelle – Solving The World’s Most Pressing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ActivePure is Used…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Earn Money Three Ways!</vt:lpstr>
      <vt:lpstr>PowerPoint Presentation</vt:lpstr>
      <vt:lpstr>Retail</vt:lpstr>
      <vt:lpstr>Easy Lease-Purchase Funding  for Business Owners (Optional)</vt:lpstr>
      <vt:lpstr>Wholesale</vt:lpstr>
      <vt:lpstr>Team Builder</vt:lpstr>
      <vt:lpstr>Team Builder</vt:lpstr>
      <vt:lpstr>Getting Started Checklist for High Achievers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Vollara</dc:title>
  <dc:creator>Michael Gonzalez</dc:creator>
  <cp:lastModifiedBy>Jennie Gonzalez</cp:lastModifiedBy>
  <cp:revision>235</cp:revision>
  <cp:lastPrinted>2020-07-19T22:32:16Z</cp:lastPrinted>
  <dcterms:created xsi:type="dcterms:W3CDTF">2020-06-28T19:29:31Z</dcterms:created>
  <dcterms:modified xsi:type="dcterms:W3CDTF">2020-07-19T22:35:23Z</dcterms:modified>
</cp:coreProperties>
</file>