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58" r:id="rId3"/>
  </p:sldMasterIdLst>
  <p:sldIdLst>
    <p:sldId id="257" r:id="rId4"/>
    <p:sldId id="271" r:id="rId5"/>
    <p:sldId id="272" r:id="rId6"/>
    <p:sldId id="274" r:id="rId7"/>
    <p:sldId id="275" r:id="rId8"/>
    <p:sldId id="277" r:id="rId9"/>
    <p:sldId id="276" r:id="rId10"/>
    <p:sldId id="278" r:id="rId11"/>
    <p:sldId id="300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75BC"/>
    <a:srgbClr val="0106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1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93" y="4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0A292-5EEA-412D-AC68-F267FF8C2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611" y="170208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31C11A-1896-4F6A-B608-45803D114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611" y="418175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4423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90D1B-1698-4C00-8865-2D9D15A0A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78" y="1264760"/>
            <a:ext cx="8907379" cy="940555"/>
          </a:xfrm>
        </p:spPr>
        <p:txBody>
          <a:bodyPr>
            <a:normAutofit/>
          </a:bodyPr>
          <a:lstStyle>
            <a:lvl1pPr>
              <a:defRPr sz="3800" spc="-7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9CB6B-CA99-4A97-8F1E-3F864268F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678" y="2205315"/>
            <a:ext cx="8907380" cy="4377237"/>
          </a:xfrm>
        </p:spPr>
        <p:txBody>
          <a:bodyPr/>
          <a:lstStyle>
            <a:lvl1pPr>
              <a:lnSpc>
                <a:spcPct val="110000"/>
              </a:lnSpc>
              <a:defRPr sz="2400" spc="-50" baseline="0"/>
            </a:lvl1pPr>
            <a:lvl2pPr>
              <a:defRPr spc="-50" baseline="0"/>
            </a:lvl2pPr>
            <a:lvl3pPr>
              <a:defRPr spc="-50" baseline="0"/>
            </a:lvl3pPr>
            <a:lvl4pPr>
              <a:defRPr spc="-50" baseline="0"/>
            </a:lvl4pPr>
            <a:lvl5pPr>
              <a:defRPr spc="-50"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604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31BA2-883C-402A-AB07-F985EF3E5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61602-CCDA-47DD-8278-D42754DAF1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6677" y="2833949"/>
            <a:ext cx="4503822" cy="3869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B565F9-B4AC-44DF-BC5F-EDE48300A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7068" y="2833949"/>
            <a:ext cx="4186989" cy="3869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2634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BF127-4A2B-4D95-8710-F61931458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78" y="1324528"/>
            <a:ext cx="8907379" cy="87481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8825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941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009A1-E476-4302-B3E4-87DC3C42B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843" y="1304401"/>
            <a:ext cx="4481346" cy="132355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320802-D12C-4787-970B-2B7A64C911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18776" y="1304401"/>
            <a:ext cx="4019256" cy="51351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FF0B2-CEAD-4422-8447-4CEEC824E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46843" y="2836422"/>
            <a:ext cx="4481346" cy="36031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965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519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C9CBA6-3EF1-499D-8090-5A1C80CA2454}"/>
              </a:ext>
            </a:extLst>
          </p:cNvPr>
          <p:cNvSpPr/>
          <p:nvPr userDrawn="1"/>
        </p:nvSpPr>
        <p:spPr>
          <a:xfrm>
            <a:off x="0" y="1272988"/>
            <a:ext cx="12192000" cy="1601695"/>
          </a:xfrm>
          <a:prstGeom prst="rect">
            <a:avLst/>
          </a:prstGeom>
          <a:solidFill>
            <a:srgbClr val="1B75BC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36CE513-6046-4109-B8E3-B8ABF2CCAA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634" y="1549120"/>
            <a:ext cx="10515600" cy="1325563"/>
          </a:xfrm>
          <a:prstGeom prst="rect">
            <a:avLst/>
          </a:prstGeom>
          <a:effectLst>
            <a:outerShdw blurRad="101600" dist="38100" dir="2700000" algn="tl" rotWithShape="0">
              <a:srgbClr val="010629">
                <a:alpha val="88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/>
            </a:lvl1pPr>
          </a:lstStyle>
          <a:p>
            <a:r>
              <a:rPr lang="en-US" dirty="0"/>
              <a:t>Welcome To </a:t>
            </a:r>
            <a:r>
              <a:rPr lang="en-US" dirty="0" err="1"/>
              <a:t>Vollara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4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2AA833-A5E9-4F28-8D4F-DB0E6EE5E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78" y="1438080"/>
            <a:ext cx="8907379" cy="8748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E29F0-2CB9-44B4-8263-051D11212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6678" y="2372652"/>
            <a:ext cx="8907380" cy="3857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4E0EA5-7E2A-4BF4-A4A4-821012411BC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50" y="184532"/>
            <a:ext cx="1791868" cy="711372"/>
          </a:xfrm>
          <a:prstGeom prst="rect">
            <a:avLst/>
          </a:prstGeom>
        </p:spPr>
      </p:pic>
      <p:pic>
        <p:nvPicPr>
          <p:cNvPr id="5" name="Picture 4" descr="A close up of a large rock&#10;&#10;Description automatically generated">
            <a:extLst>
              <a:ext uri="{FF2B5EF4-FFF2-40B4-BE49-F238E27FC236}">
                <a16:creationId xmlns:a16="http://schemas.microsoft.com/office/drawing/2014/main" id="{C252A997-5011-43A9-B269-8117AB17C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t="7060" r="47409" b="1312"/>
          <a:stretch/>
        </p:blipFill>
        <p:spPr>
          <a:xfrm>
            <a:off x="10225741" y="0"/>
            <a:ext cx="1966259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83A406-C564-4C2E-A09B-9206EEF3BE1C}"/>
              </a:ext>
            </a:extLst>
          </p:cNvPr>
          <p:cNvCxnSpPr/>
          <p:nvPr userDrawn="1"/>
        </p:nvCxnSpPr>
        <p:spPr>
          <a:xfrm>
            <a:off x="807150" y="1051859"/>
            <a:ext cx="890461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65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D57B8A-CF05-4020-8D4B-55CB2A882F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50" y="184532"/>
            <a:ext cx="1791868" cy="71137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795E8D-A0FD-4758-B52E-A149F229A76B}"/>
              </a:ext>
            </a:extLst>
          </p:cNvPr>
          <p:cNvCxnSpPr>
            <a:cxnSpLocks/>
          </p:cNvCxnSpPr>
          <p:nvPr userDrawn="1"/>
        </p:nvCxnSpPr>
        <p:spPr>
          <a:xfrm>
            <a:off x="807150" y="1051859"/>
            <a:ext cx="103688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76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clouds in the sky&#10;&#10;Description automatically generated">
            <a:extLst>
              <a:ext uri="{FF2B5EF4-FFF2-40B4-BE49-F238E27FC236}">
                <a16:creationId xmlns:a16="http://schemas.microsoft.com/office/drawing/2014/main" id="{43C6059A-9AB4-412C-8030-160CA46822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" t="6259" r="20913" b="6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9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8000" b="1" kern="1200" spc="-300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0D9C6-7179-4F7D-A12D-D62B9F5BD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</a:t>
            </a:r>
            <a:r>
              <a:rPr lang="en-US" dirty="0" err="1"/>
              <a:t>Vollara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19CEC4-92DA-46EC-8FAE-81ECF9843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617" y="5143874"/>
            <a:ext cx="2532733" cy="1005983"/>
          </a:xfrm>
          <a:prstGeom prst="rect">
            <a:avLst/>
          </a:prstGeom>
          <a:effectLst>
            <a:outerShdw blurRad="50800" dist="38100" dir="2700000" algn="tl" rotWithShape="0">
              <a:schemeClr val="tx2">
                <a:lumMod val="50000"/>
                <a:alpha val="82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030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6BFBD67F-FCAB-4609-B47C-B598D7BDA2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" t="10482" r="3015" b="10818"/>
          <a:stretch/>
        </p:blipFill>
        <p:spPr>
          <a:xfrm>
            <a:off x="0" y="1044726"/>
            <a:ext cx="12192000" cy="581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97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evice&#10;&#10;Description automatically generated">
            <a:extLst>
              <a:ext uri="{FF2B5EF4-FFF2-40B4-BE49-F238E27FC236}">
                <a16:creationId xmlns:a16="http://schemas.microsoft.com/office/drawing/2014/main" id="{7C4FF51C-2B3B-4AEB-9F50-F08C60DE8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19" y="1368612"/>
            <a:ext cx="4425523" cy="5311797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34D5CBCD-101F-4E89-9C37-46541DCA3BBC}"/>
              </a:ext>
            </a:extLst>
          </p:cNvPr>
          <p:cNvSpPr txBox="1">
            <a:spLocks/>
          </p:cNvSpPr>
          <p:nvPr/>
        </p:nvSpPr>
        <p:spPr>
          <a:xfrm>
            <a:off x="5494887" y="2545255"/>
            <a:ext cx="3930474" cy="31871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-70" dirty="0">
                <a:latin typeface="Arial" panose="020B0604020202020204" pitchFamily="34" charset="0"/>
                <a:cs typeface="Arial" panose="020B0604020202020204" pitchFamily="34" charset="0"/>
              </a:rPr>
              <a:t>Certified for Continuous Air &amp; Surface Sanitization</a:t>
            </a:r>
          </a:p>
        </p:txBody>
      </p:sp>
    </p:spTree>
    <p:extLst>
      <p:ext uri="{BB962C8B-B14F-4D97-AF65-F5344CB8AC3E}">
        <p14:creationId xmlns:p14="http://schemas.microsoft.com/office/powerpoint/2010/main" val="3508484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tivePureVideo_0620">
            <a:hlinkClick r:id="" action="ppaction://media"/>
            <a:extLst>
              <a:ext uri="{FF2B5EF4-FFF2-40B4-BE49-F238E27FC236}">
                <a16:creationId xmlns:a16="http://schemas.microsoft.com/office/drawing/2014/main" id="{2851D83C-93C9-49F5-A3EE-A67A3A5323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5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5B0C8-3A6F-41ED-9B35-17C9651D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Start Your Own Business?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8A5B4-AEE8-4987-B7DC-226CA760B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419" y="2205315"/>
            <a:ext cx="4749251" cy="437723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I want to feel more secure.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 want to be my own boss!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 want to get out of debt.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 hate my job!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 want more control over my time!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 want to feel good about me!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 lost my job!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Tax Savings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If others can do it, why not me?!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08D4F8-3F7B-4727-84DE-B7488BABD4DC}"/>
              </a:ext>
            </a:extLst>
          </p:cNvPr>
          <p:cNvSpPr txBox="1">
            <a:spLocks/>
          </p:cNvSpPr>
          <p:nvPr/>
        </p:nvSpPr>
        <p:spPr>
          <a:xfrm>
            <a:off x="6234582" y="4265056"/>
            <a:ext cx="2838821" cy="1987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spc="-7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Which </a:t>
            </a:r>
            <a:br>
              <a:rPr lang="en-US" b="1" dirty="0"/>
            </a:br>
            <a:r>
              <a:rPr lang="en-US" b="1" dirty="0"/>
              <a:t>Is Your Primary Reason?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3928389-54AE-4329-9ABC-A582ADD81E7D}"/>
              </a:ext>
            </a:extLst>
          </p:cNvPr>
          <p:cNvCxnSpPr>
            <a:cxnSpLocks/>
          </p:cNvCxnSpPr>
          <p:nvPr/>
        </p:nvCxnSpPr>
        <p:spPr>
          <a:xfrm flipV="1">
            <a:off x="5980393" y="4049340"/>
            <a:ext cx="0" cy="2270498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539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28A0A-4236-4F78-9D18-B75FC1BA7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3755" y="1887511"/>
            <a:ext cx="2831351" cy="3647897"/>
          </a:xfrm>
        </p:spPr>
        <p:txBody>
          <a:bodyPr>
            <a:normAutofit/>
          </a:bodyPr>
          <a:lstStyle/>
          <a:p>
            <a:r>
              <a:rPr lang="en-US" sz="4000" dirty="0"/>
              <a:t>If You Were Going To Start  A Business...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F4393D-AD88-4EA3-A058-74A18FD0ED92}"/>
              </a:ext>
            </a:extLst>
          </p:cNvPr>
          <p:cNvSpPr txBox="1">
            <a:spLocks/>
          </p:cNvSpPr>
          <p:nvPr/>
        </p:nvSpPr>
        <p:spPr>
          <a:xfrm>
            <a:off x="716231" y="5528973"/>
            <a:ext cx="9097134" cy="940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spc="-7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/>
              <a:t>What Kind of Business Would Be Best?</a:t>
            </a:r>
          </a:p>
        </p:txBody>
      </p:sp>
      <p:pic>
        <p:nvPicPr>
          <p:cNvPr id="5" name="Shape 116" descr="A close up of a sign&#10;&#10;Description automatically generated">
            <a:extLst>
              <a:ext uri="{FF2B5EF4-FFF2-40B4-BE49-F238E27FC236}">
                <a16:creationId xmlns:a16="http://schemas.microsoft.com/office/drawing/2014/main" id="{0F63E588-0F40-4A3F-8586-23EF97EA5787}"/>
              </a:ext>
            </a:extLst>
          </p:cNvPr>
          <p:cNvPicPr preferRelativeResize="0"/>
          <p:nvPr/>
        </p:nvPicPr>
        <p:blipFill rotWithShape="1">
          <a:blip r:embed="rId2"/>
          <a:srcRect l="15373" t="15886" r="22109" b="28598"/>
          <a:stretch/>
        </p:blipFill>
        <p:spPr>
          <a:xfrm>
            <a:off x="817832" y="1887511"/>
            <a:ext cx="4849544" cy="358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66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CC84F-99FC-4C15-8AEB-BD6F08104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8" y="1427665"/>
            <a:ext cx="8907379" cy="1263287"/>
          </a:xfrm>
        </p:spPr>
        <p:txBody>
          <a:bodyPr>
            <a:normAutofit/>
          </a:bodyPr>
          <a:lstStyle/>
          <a:p>
            <a:r>
              <a:rPr lang="en-US" dirty="0"/>
              <a:t>Criteria For Selecting a Viable, </a:t>
            </a:r>
            <a:br>
              <a:rPr lang="en-US" dirty="0"/>
            </a:br>
            <a:r>
              <a:rPr lang="en-US" dirty="0"/>
              <a:t>Legitimate Business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8835E-4C12-4F93-8EBB-512258928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77" y="2912409"/>
            <a:ext cx="8907380" cy="366005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200" dirty="0"/>
              <a:t>  Must be unique - not a “me too” product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200" dirty="0"/>
              <a:t>  Must solve a common problem – the bigger the market the better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200" dirty="0"/>
              <a:t>  Must solve this problem relatively quickly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200" dirty="0"/>
              <a:t>  Must solve this problem easily without much effort and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200" dirty="0"/>
              <a:t>  Must offer more value than the customer pays for.</a:t>
            </a:r>
          </a:p>
        </p:txBody>
      </p:sp>
    </p:spTree>
    <p:extLst>
      <p:ext uri="{BB962C8B-B14F-4D97-AF65-F5344CB8AC3E}">
        <p14:creationId xmlns:p14="http://schemas.microsoft.com/office/powerpoint/2010/main" val="1493555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23856-1D96-4336-8AA5-AEC73BB4D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91" y="1264760"/>
            <a:ext cx="8907379" cy="940555"/>
          </a:xfrm>
        </p:spPr>
        <p:txBody>
          <a:bodyPr/>
          <a:lstStyle/>
          <a:p>
            <a:r>
              <a:rPr lang="en-US" dirty="0"/>
              <a:t>Bet On The Jockey!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27257-0F5D-48D3-915D-227071843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191" y="2252754"/>
            <a:ext cx="8317204" cy="13626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 can increase your odds of success by finding a person or company that has succeeded before and uses proven duplicable systems.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53A8742-6F95-4F61-BF6B-F22FF7714EB4}"/>
              </a:ext>
            </a:extLst>
          </p:cNvPr>
          <p:cNvSpPr txBox="1">
            <a:spLocks/>
          </p:cNvSpPr>
          <p:nvPr/>
        </p:nvSpPr>
        <p:spPr>
          <a:xfrm>
            <a:off x="5219880" y="4271932"/>
            <a:ext cx="4207436" cy="2096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spc="-5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spc="-5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5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3200" b="1" i="1" dirty="0">
                <a:solidFill>
                  <a:schemeClr val="bg1">
                    <a:lumMod val="50000"/>
                  </a:schemeClr>
                </a:solidFill>
              </a:rPr>
              <a:t>“Bet on the jockey, </a:t>
            </a:r>
            <a:br>
              <a:rPr lang="en-US" sz="3200" b="1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3200" b="1" i="1" dirty="0">
                <a:solidFill>
                  <a:schemeClr val="bg1">
                    <a:lumMod val="50000"/>
                  </a:schemeClr>
                </a:solidFill>
              </a:rPr>
              <a:t>  not the horse…”</a:t>
            </a:r>
          </a:p>
          <a:p>
            <a:pPr marL="0" indent="0">
              <a:buNone/>
            </a:pP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   - Warren Buffet</a:t>
            </a:r>
          </a:p>
        </p:txBody>
      </p:sp>
      <p:pic>
        <p:nvPicPr>
          <p:cNvPr id="6" name="Picture 5" descr="A group of people riding on the back of a horse in the snow&#10;&#10;Description automatically generated">
            <a:extLst>
              <a:ext uri="{FF2B5EF4-FFF2-40B4-BE49-F238E27FC236}">
                <a16:creationId xmlns:a16="http://schemas.microsoft.com/office/drawing/2014/main" id="{85916248-73A5-4ECD-B6A3-491A2FEA97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1" t="2844" r="1112" b="33132"/>
          <a:stretch/>
        </p:blipFill>
        <p:spPr>
          <a:xfrm>
            <a:off x="817937" y="3866777"/>
            <a:ext cx="4344894" cy="21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5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23856-1D96-4336-8AA5-AEC73BB4D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984" y="1674409"/>
            <a:ext cx="9536404" cy="643961"/>
          </a:xfrm>
        </p:spPr>
        <p:txBody>
          <a:bodyPr>
            <a:noAutofit/>
          </a:bodyPr>
          <a:lstStyle/>
          <a:p>
            <a:r>
              <a:rPr lang="en-US" sz="3200" dirty="0"/>
              <a:t>Is One Business Category Better Than Another?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27257-0F5D-48D3-915D-227071843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984" y="3753220"/>
            <a:ext cx="5203463" cy="27432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• Trend #1  – Indoor Air Quality</a:t>
            </a:r>
          </a:p>
          <a:p>
            <a:pPr marL="0" indent="0">
              <a:buNone/>
            </a:pPr>
            <a:r>
              <a:rPr lang="en-US" sz="2000" dirty="0"/>
              <a:t>• Trend #4  – Reliable, Clean Electricity</a:t>
            </a:r>
          </a:p>
          <a:p>
            <a:pPr marL="0" indent="0">
              <a:buNone/>
            </a:pPr>
            <a:r>
              <a:rPr lang="en-US" sz="2000" dirty="0"/>
              <a:t>• Trend #5  – Pure Water</a:t>
            </a:r>
          </a:p>
          <a:p>
            <a:pPr marL="0" indent="0">
              <a:buNone/>
            </a:pPr>
            <a:r>
              <a:rPr lang="en-US" sz="2000" dirty="0"/>
              <a:t>• Trend #8  – Management of Dust Mites</a:t>
            </a:r>
          </a:p>
          <a:p>
            <a:pPr marL="0" indent="0">
              <a:buNone/>
            </a:pPr>
            <a:r>
              <a:rPr lang="en-US" sz="2000" dirty="0"/>
              <a:t>• Trend #10 – Germ Protection on Surfaces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61B5489-927F-414B-A1ED-75395AE07606}"/>
              </a:ext>
            </a:extLst>
          </p:cNvPr>
          <p:cNvSpPr txBox="1">
            <a:spLocks/>
          </p:cNvSpPr>
          <p:nvPr/>
        </p:nvSpPr>
        <p:spPr>
          <a:xfrm>
            <a:off x="778984" y="2418367"/>
            <a:ext cx="9536404" cy="1134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spc="-7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200" dirty="0"/>
              <a:t>According to the Prestigious Battelle Scientific Report On The Top 10 Trends </a:t>
            </a:r>
            <a:br>
              <a:rPr lang="en-US" sz="2200" dirty="0"/>
            </a:br>
            <a:r>
              <a:rPr lang="en-US" sz="2200" dirty="0"/>
              <a:t>for a Healthy Home for 2018 and beyond, www.battelle.org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89D47D-0EE7-4B1A-AF42-C51D58D25949}"/>
              </a:ext>
            </a:extLst>
          </p:cNvPr>
          <p:cNvSpPr txBox="1">
            <a:spLocks/>
          </p:cNvSpPr>
          <p:nvPr/>
        </p:nvSpPr>
        <p:spPr>
          <a:xfrm>
            <a:off x="6525360" y="3917574"/>
            <a:ext cx="2397510" cy="20615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spc="-7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1" dirty="0" err="1"/>
              <a:t>Vollara</a:t>
            </a:r>
            <a:r>
              <a:rPr lang="en-US" sz="2400" b="1" dirty="0"/>
              <a:t> responds well to these and other health and business trends!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B852B5-3348-4E88-8F0B-8329EFC75549}"/>
              </a:ext>
            </a:extLst>
          </p:cNvPr>
          <p:cNvCxnSpPr>
            <a:cxnSpLocks/>
          </p:cNvCxnSpPr>
          <p:nvPr/>
        </p:nvCxnSpPr>
        <p:spPr>
          <a:xfrm flipV="1">
            <a:off x="6209553" y="3884336"/>
            <a:ext cx="0" cy="2127994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199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C6298-4CDD-418C-AA70-3C0573748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890" y="1345007"/>
            <a:ext cx="8907379" cy="940555"/>
          </a:xfrm>
        </p:spPr>
        <p:txBody>
          <a:bodyPr>
            <a:noAutofit/>
          </a:bodyPr>
          <a:lstStyle/>
          <a:p>
            <a:r>
              <a:rPr lang="en-US" sz="3600" dirty="0"/>
              <a:t>Earn Money Three Ways!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23A38-900C-45A1-86B1-8E5AB98C2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1524" y="2544745"/>
            <a:ext cx="5699511" cy="360504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200" b="1" dirty="0"/>
              <a:t>Retail Income </a:t>
            </a:r>
            <a:br>
              <a:rPr lang="en-US" sz="2200" dirty="0"/>
            </a:br>
            <a:r>
              <a:rPr lang="en-US" sz="2200" dirty="0"/>
              <a:t>From Sharing the Products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b="1" dirty="0"/>
              <a:t>Wholesale</a:t>
            </a:r>
            <a:br>
              <a:rPr lang="en-US" sz="2200" b="1" dirty="0"/>
            </a:br>
            <a:r>
              <a:rPr lang="en-US" sz="2200" dirty="0"/>
              <a:t>Build your personal team and create recurring annual income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b="1" dirty="0"/>
              <a:t>Residual Income</a:t>
            </a:r>
            <a:br>
              <a:rPr lang="en-US" sz="2200" dirty="0"/>
            </a:br>
            <a:r>
              <a:rPr lang="en-US" sz="2200" dirty="0"/>
              <a:t>From Sharing the Opportunity via Virtual Franchising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C3B9687-8C92-443D-9C55-97323802C537}"/>
              </a:ext>
            </a:extLst>
          </p:cNvPr>
          <p:cNvGrpSpPr/>
          <p:nvPr/>
        </p:nvGrpSpPr>
        <p:grpSpPr>
          <a:xfrm>
            <a:off x="938305" y="2436307"/>
            <a:ext cx="1960284" cy="3565050"/>
            <a:chOff x="938305" y="2400448"/>
            <a:chExt cx="1960284" cy="3565050"/>
          </a:xfrm>
        </p:grpSpPr>
        <p:pic>
          <p:nvPicPr>
            <p:cNvPr id="4" name="Shape 319" descr="106378904.jpg">
              <a:extLst>
                <a:ext uri="{FF2B5EF4-FFF2-40B4-BE49-F238E27FC236}">
                  <a16:creationId xmlns:a16="http://schemas.microsoft.com/office/drawing/2014/main" id="{57D537A2-CC8B-4DA3-99BA-1B57B47AF1D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525" t="14307" r="55102" b="38087"/>
            <a:stretch/>
          </p:blipFill>
          <p:spPr>
            <a:xfrm>
              <a:off x="938306" y="3660649"/>
              <a:ext cx="1960283" cy="1537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Shape 322">
              <a:extLst>
                <a:ext uri="{FF2B5EF4-FFF2-40B4-BE49-F238E27FC236}">
                  <a16:creationId xmlns:a16="http://schemas.microsoft.com/office/drawing/2014/main" id="{420DD263-04C6-4BFF-9F65-E2286029327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14696"/>
            <a:stretch/>
          </p:blipFill>
          <p:spPr>
            <a:xfrm>
              <a:off x="938305" y="2400448"/>
              <a:ext cx="1960283" cy="1277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Shape 323">
              <a:extLst>
                <a:ext uri="{FF2B5EF4-FFF2-40B4-BE49-F238E27FC236}">
                  <a16:creationId xmlns:a16="http://schemas.microsoft.com/office/drawing/2014/main" id="{FC4695D8-4EDE-4436-AF2F-FE367B225B4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132" t="25645" r="25742" b="31891"/>
            <a:stretch/>
          </p:blipFill>
          <p:spPr>
            <a:xfrm>
              <a:off x="938306" y="4733363"/>
              <a:ext cx="1960283" cy="123213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66889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011D81A-2E85-421A-A72C-B7F6AAAFCC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2"/>
          <a:stretch/>
        </p:blipFill>
        <p:spPr bwMode="auto">
          <a:xfrm>
            <a:off x="7758956" y="1814257"/>
            <a:ext cx="4134220" cy="448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3CF856C3-33B5-4A22-8477-4400DA8D21A2}"/>
              </a:ext>
            </a:extLst>
          </p:cNvPr>
          <p:cNvSpPr txBox="1">
            <a:spLocks/>
          </p:cNvSpPr>
          <p:nvPr/>
        </p:nvSpPr>
        <p:spPr>
          <a:xfrm>
            <a:off x="802890" y="1494494"/>
            <a:ext cx="10080263" cy="14817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pc="-70" dirty="0">
                <a:latin typeface="Arial" panose="020B0604020202020204" pitchFamily="34" charset="0"/>
                <a:cs typeface="Arial" panose="020B0604020202020204" pitchFamily="34" charset="0"/>
              </a:rPr>
              <a:t>RETAIL</a:t>
            </a:r>
          </a:p>
          <a:p>
            <a:r>
              <a:rPr lang="en-US" sz="4000" spc="-70" dirty="0">
                <a:latin typeface="Arial" panose="020B0604020202020204" pitchFamily="34" charset="0"/>
                <a:cs typeface="Arial" panose="020B0604020202020204" pitchFamily="34" charset="0"/>
              </a:rPr>
              <a:t>Market one 5-pack per month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2F775B8-6F34-40C0-B638-7BF594761C95}"/>
              </a:ext>
            </a:extLst>
          </p:cNvPr>
          <p:cNvSpPr txBox="1">
            <a:spLocks/>
          </p:cNvSpPr>
          <p:nvPr/>
        </p:nvSpPr>
        <p:spPr>
          <a:xfrm>
            <a:off x="755078" y="2707338"/>
            <a:ext cx="6034193" cy="3902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$2,699.00 investment or $538 per unit</a:t>
            </a:r>
          </a:p>
          <a:p>
            <a:r>
              <a:rPr lang="en-US" sz="2000" dirty="0"/>
              <a:t>Suggested Retail $1499</a:t>
            </a:r>
          </a:p>
          <a:p>
            <a:r>
              <a:rPr lang="en-US" sz="2000" dirty="0"/>
              <a:t>$4,805 retail margin per 5 pack – 180% ROI!</a:t>
            </a:r>
          </a:p>
          <a:p>
            <a:r>
              <a:rPr lang="en-US" sz="2000" dirty="0"/>
              <a:t>$57,660 annual </a:t>
            </a:r>
          </a:p>
          <a:p>
            <a:r>
              <a:rPr lang="en-US" sz="2000" dirty="0"/>
              <a:t>Friends a family pricing $1,200</a:t>
            </a:r>
          </a:p>
          <a:p>
            <a:r>
              <a:rPr lang="en-US" sz="2000" dirty="0"/>
              <a:t>$3,310 retail margin per 5 pack – 125% ROI!</a:t>
            </a:r>
          </a:p>
          <a:p>
            <a:r>
              <a:rPr lang="en-US" sz="2000" dirty="0"/>
              <a:t>$39,730 annual</a:t>
            </a:r>
          </a:p>
        </p:txBody>
      </p:sp>
    </p:spTree>
    <p:extLst>
      <p:ext uri="{BB962C8B-B14F-4D97-AF65-F5344CB8AC3E}">
        <p14:creationId xmlns:p14="http://schemas.microsoft.com/office/powerpoint/2010/main" val="1700046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D0B5B-75EB-49BA-B2DA-7EE702269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716" y="1250473"/>
            <a:ext cx="8907379" cy="940555"/>
          </a:xfrm>
        </p:spPr>
        <p:txBody>
          <a:bodyPr>
            <a:normAutofit/>
          </a:bodyPr>
          <a:lstStyle/>
          <a:p>
            <a:r>
              <a:rPr lang="en-US" sz="3600" dirty="0"/>
              <a:t>Stable, Secure, Strong, Supportive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A333F-29C2-4ED2-95E4-0DEB39E1B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7478" y="2352085"/>
            <a:ext cx="6016263" cy="437723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200" dirty="0" err="1"/>
              <a:t>Aerus</a:t>
            </a:r>
            <a:r>
              <a:rPr lang="en-US" sz="2200" dirty="0"/>
              <a:t> Holdings: Parent company with over $300M in annual portfolio sales and roots in an 85-year-old direct selling business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Part of a family of companies recognized as 39th largest direct selling company in the world</a:t>
            </a:r>
          </a:p>
          <a:p>
            <a:pPr>
              <a:lnSpc>
                <a:spcPct val="120000"/>
              </a:lnSpc>
            </a:pPr>
            <a:r>
              <a:rPr lang="en-US" sz="2200" dirty="0" err="1"/>
              <a:t>Aerus</a:t>
            </a:r>
            <a:r>
              <a:rPr lang="en-US" sz="2200" dirty="0"/>
              <a:t> Holdings has been ranked in the Top 100 privately held companies in Dallas-Fort worth (Dallas Morning News)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5C86652-8D91-4B7E-AC8B-EA2A266CE20A}"/>
              </a:ext>
            </a:extLst>
          </p:cNvPr>
          <p:cNvGrpSpPr/>
          <p:nvPr/>
        </p:nvGrpSpPr>
        <p:grpSpPr>
          <a:xfrm>
            <a:off x="595904" y="2352085"/>
            <a:ext cx="2890246" cy="4028452"/>
            <a:chOff x="7001467" y="2352084"/>
            <a:chExt cx="2971800" cy="4142123"/>
          </a:xfrm>
        </p:grpSpPr>
        <p:pic>
          <p:nvPicPr>
            <p:cNvPr id="4" name="Shape 151" descr="Lincoln Ctr Bldg Photo.jpg">
              <a:extLst>
                <a:ext uri="{FF2B5EF4-FFF2-40B4-BE49-F238E27FC236}">
                  <a16:creationId xmlns:a16="http://schemas.microsoft.com/office/drawing/2014/main" id="{CC9E117E-1F1F-4F7F-B21F-04F29BCB9F3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b="15023"/>
            <a:stretch/>
          </p:blipFill>
          <p:spPr>
            <a:xfrm>
              <a:off x="7307855" y="2352084"/>
              <a:ext cx="2286000" cy="1500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Shape 152" descr="Bristol Building1.jpg">
              <a:extLst>
                <a:ext uri="{FF2B5EF4-FFF2-40B4-BE49-F238E27FC236}">
                  <a16:creationId xmlns:a16="http://schemas.microsoft.com/office/drawing/2014/main" id="{5BDB865B-67BB-4E47-B9D9-7251A302674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16547"/>
            <a:stretch/>
          </p:blipFill>
          <p:spPr>
            <a:xfrm>
              <a:off x="7307855" y="4423826"/>
              <a:ext cx="2359025" cy="15646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Shape 153">
              <a:extLst>
                <a:ext uri="{FF2B5EF4-FFF2-40B4-BE49-F238E27FC236}">
                  <a16:creationId xmlns:a16="http://schemas.microsoft.com/office/drawing/2014/main" id="{CA411BD6-6B20-4E3E-8556-641A2A8E2790}"/>
                </a:ext>
              </a:extLst>
            </p:cNvPr>
            <p:cNvSpPr txBox="1"/>
            <p:nvPr/>
          </p:nvSpPr>
          <p:spPr>
            <a:xfrm>
              <a:off x="7001467" y="3878325"/>
              <a:ext cx="2971800" cy="428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en-US" sz="1100" dirty="0">
                  <a:solidFill>
                    <a:srgbClr val="425968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Corporate World Headquarters 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100" dirty="0">
                  <a:solidFill>
                    <a:srgbClr val="425968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Dallas, Texas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hape 154">
              <a:extLst>
                <a:ext uri="{FF2B5EF4-FFF2-40B4-BE49-F238E27FC236}">
                  <a16:creationId xmlns:a16="http://schemas.microsoft.com/office/drawing/2014/main" id="{93667278-2837-4BB3-9442-694913EB3014}"/>
                </a:ext>
              </a:extLst>
            </p:cNvPr>
            <p:cNvSpPr txBox="1"/>
            <p:nvPr/>
          </p:nvSpPr>
          <p:spPr>
            <a:xfrm>
              <a:off x="7001467" y="6065582"/>
              <a:ext cx="2971800" cy="428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en-US" sz="1100" dirty="0">
                  <a:solidFill>
                    <a:srgbClr val="425968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Manufacturing Facility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100" dirty="0">
                  <a:solidFill>
                    <a:srgbClr val="425968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Bristol, Virginia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9202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011D81A-2E85-421A-A72C-B7F6AAAFCC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2"/>
          <a:stretch/>
        </p:blipFill>
        <p:spPr bwMode="auto">
          <a:xfrm>
            <a:off x="7758956" y="1814257"/>
            <a:ext cx="4134220" cy="448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3CF856C3-33B5-4A22-8477-4400DA8D21A2}"/>
              </a:ext>
            </a:extLst>
          </p:cNvPr>
          <p:cNvSpPr txBox="1">
            <a:spLocks/>
          </p:cNvSpPr>
          <p:nvPr/>
        </p:nvSpPr>
        <p:spPr>
          <a:xfrm>
            <a:off x="802890" y="1494494"/>
            <a:ext cx="10080263" cy="14817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pc="-70" dirty="0">
                <a:latin typeface="Arial" panose="020B0604020202020204" pitchFamily="34" charset="0"/>
                <a:cs typeface="Arial" panose="020B0604020202020204" pitchFamily="34" charset="0"/>
              </a:rPr>
              <a:t>RETAIL</a:t>
            </a:r>
          </a:p>
          <a:p>
            <a:r>
              <a:rPr lang="en-US" sz="4000" spc="-70" dirty="0">
                <a:latin typeface="Arial" panose="020B0604020202020204" pitchFamily="34" charset="0"/>
                <a:cs typeface="Arial" panose="020B0604020202020204" pitchFamily="34" charset="0"/>
              </a:rPr>
              <a:t>Market one 3-pack per month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2F775B8-6F34-40C0-B638-7BF594761C95}"/>
              </a:ext>
            </a:extLst>
          </p:cNvPr>
          <p:cNvSpPr txBox="1">
            <a:spLocks/>
          </p:cNvSpPr>
          <p:nvPr/>
        </p:nvSpPr>
        <p:spPr>
          <a:xfrm>
            <a:off x="755078" y="2707338"/>
            <a:ext cx="6034193" cy="3902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$1,699.00 investment or $566 per unit</a:t>
            </a:r>
          </a:p>
          <a:p>
            <a:r>
              <a:rPr lang="en-US" sz="2000" dirty="0"/>
              <a:t>Suggested Retail $1499</a:t>
            </a:r>
          </a:p>
          <a:p>
            <a:r>
              <a:rPr lang="en-US" sz="2000" dirty="0"/>
              <a:t>$2,799 retail margin per 3 pack – 160% ROI</a:t>
            </a:r>
          </a:p>
          <a:p>
            <a:r>
              <a:rPr lang="en-US" sz="2000" dirty="0"/>
              <a:t>$33,588 annual</a:t>
            </a:r>
          </a:p>
          <a:p>
            <a:r>
              <a:rPr lang="en-US" sz="2000" dirty="0"/>
              <a:t>Friends a family pricing $1,200</a:t>
            </a:r>
          </a:p>
          <a:p>
            <a:r>
              <a:rPr lang="en-US" sz="2000" dirty="0"/>
              <a:t>$1,902 margin per 3 pack – 120% ROI</a:t>
            </a:r>
          </a:p>
          <a:p>
            <a:r>
              <a:rPr lang="en-US" sz="2000" dirty="0"/>
              <a:t>$22,824 annual</a:t>
            </a:r>
          </a:p>
        </p:txBody>
      </p:sp>
    </p:spTree>
    <p:extLst>
      <p:ext uri="{BB962C8B-B14F-4D97-AF65-F5344CB8AC3E}">
        <p14:creationId xmlns:p14="http://schemas.microsoft.com/office/powerpoint/2010/main" val="1088489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031E3-9ED2-42C0-A6B3-8EAE1AC8D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051" y="3429000"/>
            <a:ext cx="9092101" cy="3155576"/>
          </a:xfrm>
        </p:spPr>
        <p:txBody>
          <a:bodyPr>
            <a:normAutofit fontScale="92500"/>
          </a:bodyPr>
          <a:lstStyle/>
          <a:p>
            <a:r>
              <a:rPr lang="en-US" dirty="0"/>
              <a:t>Promote to 20% Fast Start Bonus when you sponsor 1 with a pack</a:t>
            </a:r>
          </a:p>
          <a:p>
            <a:r>
              <a:rPr lang="en-US" dirty="0"/>
              <a:t>Promote to Silver Executive 20% </a:t>
            </a:r>
          </a:p>
          <a:p>
            <a:r>
              <a:rPr lang="en-US" dirty="0"/>
              <a:t>Promote to Gold Executive 35%</a:t>
            </a:r>
          </a:p>
          <a:p>
            <a:endParaRPr lang="en-US" sz="1500" dirty="0"/>
          </a:p>
          <a:p>
            <a:r>
              <a:rPr lang="en-US" dirty="0"/>
              <a:t>Earn $560.00 every time you sponsor an associate with a 5 pack at 20%</a:t>
            </a:r>
          </a:p>
          <a:p>
            <a:r>
              <a:rPr lang="en-US" dirty="0"/>
              <a:t>Earn $830.00 every time you sponsor an associate with a 5 pack at 35%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68794C-840E-4E6E-BC5F-E7CD282A6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9" y="1398298"/>
            <a:ext cx="6560103" cy="1799114"/>
          </a:xfrm>
        </p:spPr>
        <p:txBody>
          <a:bodyPr>
            <a:normAutofit/>
          </a:bodyPr>
          <a:lstStyle/>
          <a:p>
            <a:r>
              <a:rPr lang="en-US" sz="3100" b="1" dirty="0"/>
              <a:t>WHOLESALE</a:t>
            </a:r>
            <a:r>
              <a:rPr lang="en-US" dirty="0"/>
              <a:t> </a:t>
            </a:r>
            <a:br>
              <a:rPr lang="en-US" dirty="0"/>
            </a:br>
            <a:r>
              <a:rPr lang="en-US" sz="3600" dirty="0"/>
              <a:t>Earn great income helping your team earn great income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66E668A-BDF3-4A67-AA0F-01A3945E22DB}"/>
              </a:ext>
            </a:extLst>
          </p:cNvPr>
          <p:cNvSpPr txBox="1">
            <a:spLocks/>
          </p:cNvSpPr>
          <p:nvPr/>
        </p:nvSpPr>
        <p:spPr>
          <a:xfrm>
            <a:off x="7430797" y="1912091"/>
            <a:ext cx="2333261" cy="1151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spc="-7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$ in your eyes for your team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A44E8C-7FF0-4B2E-AE04-2834A6CFE6F4}"/>
              </a:ext>
            </a:extLst>
          </p:cNvPr>
          <p:cNvCxnSpPr>
            <a:cxnSpLocks/>
          </p:cNvCxnSpPr>
          <p:nvPr/>
        </p:nvCxnSpPr>
        <p:spPr>
          <a:xfrm flipV="1">
            <a:off x="7315201" y="1912091"/>
            <a:ext cx="0" cy="1171758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252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B8AB4-BF1B-4BEE-90B9-98ABA3079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9" y="1398298"/>
            <a:ext cx="6560103" cy="1799114"/>
          </a:xfrm>
        </p:spPr>
        <p:txBody>
          <a:bodyPr>
            <a:normAutofit/>
          </a:bodyPr>
          <a:lstStyle/>
          <a:p>
            <a:r>
              <a:rPr lang="en-US" sz="3100" b="1" dirty="0"/>
              <a:t>WHOLESALE</a:t>
            </a:r>
            <a:r>
              <a:rPr lang="en-US" dirty="0"/>
              <a:t> </a:t>
            </a:r>
            <a:br>
              <a:rPr lang="en-US" dirty="0"/>
            </a:br>
            <a:r>
              <a:rPr lang="en-US" sz="3600" dirty="0"/>
              <a:t>Earn great income helping your team earn great income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031E3-9ED2-42C0-A6B3-8EAE1AC8D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052" y="3429000"/>
            <a:ext cx="8907380" cy="3570411"/>
          </a:xfrm>
        </p:spPr>
        <p:txBody>
          <a:bodyPr>
            <a:normAutofit/>
          </a:bodyPr>
          <a:lstStyle/>
          <a:p>
            <a:r>
              <a:rPr lang="en-US" sz="2200" dirty="0"/>
              <a:t>Build a personal team generating 25,000 Team Volume</a:t>
            </a:r>
          </a:p>
          <a:p>
            <a:r>
              <a:rPr lang="en-US" sz="2200" dirty="0"/>
              <a:t>Earn up to 35% (average 20%) = $5000</a:t>
            </a:r>
          </a:p>
          <a:p>
            <a:r>
              <a:rPr lang="en-US" sz="2200" dirty="0"/>
              <a:t>Earn $600 Bonus Car award</a:t>
            </a:r>
          </a:p>
          <a:p>
            <a:r>
              <a:rPr lang="en-US" sz="2200" dirty="0"/>
              <a:t>Earn $1000 Executive Bonus Boost</a:t>
            </a:r>
          </a:p>
          <a:p>
            <a:r>
              <a:rPr lang="en-US" sz="2200" dirty="0"/>
              <a:t>Plus Fast Start, Sponsor Bonuses = $90,000 Compensation Package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FB4A191-B2A3-4C5A-A6AB-9B7370DE3853}"/>
              </a:ext>
            </a:extLst>
          </p:cNvPr>
          <p:cNvSpPr txBox="1">
            <a:spLocks/>
          </p:cNvSpPr>
          <p:nvPr/>
        </p:nvSpPr>
        <p:spPr>
          <a:xfrm>
            <a:off x="7430797" y="1912091"/>
            <a:ext cx="2333261" cy="1151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spc="-7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$ in your eyes for your team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C607CC-C1F5-48FC-B497-64B25415CC6F}"/>
              </a:ext>
            </a:extLst>
          </p:cNvPr>
          <p:cNvCxnSpPr>
            <a:cxnSpLocks/>
          </p:cNvCxnSpPr>
          <p:nvPr/>
        </p:nvCxnSpPr>
        <p:spPr>
          <a:xfrm flipV="1">
            <a:off x="7315201" y="1912091"/>
            <a:ext cx="0" cy="1171758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519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031E3-9ED2-42C0-A6B3-8EAE1AC8D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051" y="3429000"/>
            <a:ext cx="9034379" cy="3570411"/>
          </a:xfrm>
        </p:spPr>
        <p:txBody>
          <a:bodyPr>
            <a:normAutofit/>
          </a:bodyPr>
          <a:lstStyle/>
          <a:p>
            <a:r>
              <a:rPr lang="en-US" sz="2000" dirty="0"/>
              <a:t>Help 3 others become Gold Executives at 25,000 Team Volume</a:t>
            </a:r>
          </a:p>
          <a:p>
            <a:pPr lvl="1"/>
            <a:r>
              <a:rPr lang="en-US" sz="2000" dirty="0"/>
              <a:t>Earn 15% monthly = $11,250 </a:t>
            </a:r>
          </a:p>
          <a:p>
            <a:r>
              <a:rPr lang="en-US" sz="2000" dirty="0"/>
              <a:t>Help your 3 help 5 become Gold Executives at 15,000 Team Volume</a:t>
            </a:r>
          </a:p>
          <a:p>
            <a:pPr lvl="1"/>
            <a:r>
              <a:rPr lang="en-US" sz="2000" dirty="0"/>
              <a:t>Earn 4% monthly = $3,000 </a:t>
            </a:r>
          </a:p>
          <a:p>
            <a:r>
              <a:rPr lang="en-US" sz="2000" dirty="0"/>
              <a:t>Help  your 5 help 10 become Gold Executives at 15,000 Team Volume</a:t>
            </a:r>
          </a:p>
          <a:p>
            <a:pPr lvl="1"/>
            <a:r>
              <a:rPr lang="en-US" sz="2000" dirty="0"/>
              <a:t>Earn 3% = $4,500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66017CE-3019-4ECA-AA7B-985AB7E2781B}"/>
              </a:ext>
            </a:extLst>
          </p:cNvPr>
          <p:cNvSpPr txBox="1">
            <a:spLocks/>
          </p:cNvSpPr>
          <p:nvPr/>
        </p:nvSpPr>
        <p:spPr>
          <a:xfrm>
            <a:off x="755079" y="1398298"/>
            <a:ext cx="9034380" cy="1799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spc="-7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100" b="1" dirty="0"/>
              <a:t>TEAM BUILDER</a:t>
            </a:r>
            <a:r>
              <a:rPr lang="en-US" dirty="0"/>
              <a:t> </a:t>
            </a:r>
            <a:br>
              <a:rPr lang="en-US" dirty="0"/>
            </a:br>
            <a:r>
              <a:rPr lang="en-US" sz="2800" dirty="0"/>
              <a:t>John Rockefeller: I would rather earn 1% off a hundred people’s efforts than 100% of my own efforts. </a:t>
            </a:r>
          </a:p>
        </p:txBody>
      </p:sp>
    </p:spTree>
    <p:extLst>
      <p:ext uri="{BB962C8B-B14F-4D97-AF65-F5344CB8AC3E}">
        <p14:creationId xmlns:p14="http://schemas.microsoft.com/office/powerpoint/2010/main" val="3748970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031E3-9ED2-42C0-A6B3-8EAE1AC8D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052" y="3614271"/>
            <a:ext cx="9034379" cy="263711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This example generates $18,750.00 monthly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or $225,000 annualized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err="1"/>
              <a:t>Vollara</a:t>
            </a:r>
            <a:r>
              <a:rPr lang="en-US" sz="2200" dirty="0"/>
              <a:t> pays Executive Royalties down to 5 levels</a:t>
            </a:r>
            <a:br>
              <a:rPr lang="en-US" sz="2200" dirty="0"/>
            </a:br>
            <a:r>
              <a:rPr lang="en-US" sz="2200" dirty="0"/>
              <a:t>Plus your personal team + Bonus Car + Fast Start Bonuses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66017CE-3019-4ECA-AA7B-985AB7E2781B}"/>
              </a:ext>
            </a:extLst>
          </p:cNvPr>
          <p:cNvSpPr txBox="1">
            <a:spLocks/>
          </p:cNvSpPr>
          <p:nvPr/>
        </p:nvSpPr>
        <p:spPr>
          <a:xfrm>
            <a:off x="755079" y="1398298"/>
            <a:ext cx="9034380" cy="1799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spc="-7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100" b="1" dirty="0"/>
              <a:t>TEAM BUILDER</a:t>
            </a:r>
            <a:r>
              <a:rPr lang="en-US" dirty="0"/>
              <a:t> </a:t>
            </a:r>
            <a:br>
              <a:rPr lang="en-US" dirty="0"/>
            </a:br>
            <a:r>
              <a:rPr lang="en-US" sz="2800" dirty="0"/>
              <a:t>John Rockefeller: I would rather earn 1% off a hundred people’s efforts than 100% of my own efforts. </a:t>
            </a:r>
          </a:p>
        </p:txBody>
      </p:sp>
    </p:spTree>
    <p:extLst>
      <p:ext uri="{BB962C8B-B14F-4D97-AF65-F5344CB8AC3E}">
        <p14:creationId xmlns:p14="http://schemas.microsoft.com/office/powerpoint/2010/main" val="4205319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690FC-D43E-439B-BA45-B4715A101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055" y="1396243"/>
            <a:ext cx="8907379" cy="940555"/>
          </a:xfrm>
        </p:spPr>
        <p:txBody>
          <a:bodyPr>
            <a:noAutofit/>
          </a:bodyPr>
          <a:lstStyle/>
          <a:p>
            <a:r>
              <a:rPr lang="en-US" sz="3200" dirty="0"/>
              <a:t>Consider the potential Lifestyle rewards </a:t>
            </a:r>
            <a:br>
              <a:rPr lang="en-US" sz="3200" dirty="0"/>
            </a:br>
            <a:r>
              <a:rPr lang="en-US" sz="3200" dirty="0"/>
              <a:t>when you hit the timing just right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628D2-A829-4ECC-BAD0-F0F151606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865" y="2629647"/>
            <a:ext cx="9392969" cy="39648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New Revolutions changed the world we live in and lives </a:t>
            </a:r>
            <a:br>
              <a:rPr lang="en-US" sz="2200" dirty="0"/>
            </a:br>
            <a:r>
              <a:rPr lang="en-US" sz="2200" dirty="0"/>
              <a:t>of those that brought them to us</a:t>
            </a:r>
          </a:p>
          <a:p>
            <a:r>
              <a:rPr lang="en-US" sz="2200" dirty="0"/>
              <a:t>Henry Ford – The automobile</a:t>
            </a:r>
          </a:p>
          <a:p>
            <a:r>
              <a:rPr lang="en-US" sz="2200" dirty="0"/>
              <a:t>Bill Gates – The Computer</a:t>
            </a:r>
          </a:p>
          <a:p>
            <a:r>
              <a:rPr lang="en-US" sz="2200" dirty="0"/>
              <a:t>Mark Zuckerberg – Social Media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200" dirty="0"/>
              <a:t>Healthy Spaces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|</a:t>
            </a:r>
            <a:r>
              <a:rPr lang="en-US" sz="2200" dirty="0"/>
              <a:t> Clean Air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|</a:t>
            </a:r>
            <a:r>
              <a:rPr lang="en-US" sz="2200" dirty="0"/>
              <a:t> Sanitized Surfaces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|</a:t>
            </a:r>
            <a:r>
              <a:rPr lang="en-US" sz="2200" dirty="0"/>
              <a:t> Suds Free Revolution</a:t>
            </a:r>
          </a:p>
        </p:txBody>
      </p:sp>
    </p:spTree>
    <p:extLst>
      <p:ext uri="{BB962C8B-B14F-4D97-AF65-F5344CB8AC3E}">
        <p14:creationId xmlns:p14="http://schemas.microsoft.com/office/powerpoint/2010/main" val="984022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1598F-8627-4EAE-8F53-5F5DD35D3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14" y="1264760"/>
            <a:ext cx="8907379" cy="940555"/>
          </a:xfrm>
        </p:spPr>
        <p:txBody>
          <a:bodyPr/>
          <a:lstStyle/>
          <a:p>
            <a:r>
              <a:rPr lang="en-US" dirty="0"/>
              <a:t>Paralysis of Analysis!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B0396-83A7-49FC-9126-9CE4ED43A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014" y="2071595"/>
            <a:ext cx="8789339" cy="5677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The # 1 Reason Most People Never Succeed!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496901-7C95-40B7-A45D-5E84ECB66411}"/>
              </a:ext>
            </a:extLst>
          </p:cNvPr>
          <p:cNvSpPr txBox="1">
            <a:spLocks/>
          </p:cNvSpPr>
          <p:nvPr/>
        </p:nvSpPr>
        <p:spPr>
          <a:xfrm>
            <a:off x="4225365" y="3170517"/>
            <a:ext cx="4646979" cy="323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spc="-5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spc="-5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5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</a:rPr>
              <a:t>“High achievers spot rich</a:t>
            </a:r>
            <a:br>
              <a:rPr lang="en-US" sz="2800" b="1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</a:rPr>
              <a:t>  opportunities swiftly,</a:t>
            </a:r>
            <a:br>
              <a:rPr lang="en-US" sz="2800" b="1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</a:rPr>
              <a:t>  make big decisions</a:t>
            </a:r>
            <a:br>
              <a:rPr lang="en-US" sz="2800" b="1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</a:rPr>
              <a:t>  quickly and move into</a:t>
            </a:r>
            <a:br>
              <a:rPr lang="en-US" sz="2800" b="1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</a:rPr>
              <a:t>  action immediately.”</a:t>
            </a:r>
          </a:p>
          <a:p>
            <a:pPr marL="0" indent="0">
              <a:buNone/>
            </a:pP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   -  Robert </a:t>
            </a:r>
            <a:r>
              <a:rPr lang="en-US" sz="2000" i="1" dirty="0" err="1">
                <a:solidFill>
                  <a:schemeClr val="bg1">
                    <a:lumMod val="50000"/>
                  </a:schemeClr>
                </a:solidFill>
              </a:rPr>
              <a:t>Schueller</a:t>
            </a:r>
            <a:endParaRPr lang="en-US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Shape 401" descr="Paralysis-By-Analysis.jpg">
            <a:extLst>
              <a:ext uri="{FF2B5EF4-FFF2-40B4-BE49-F238E27FC236}">
                <a16:creationId xmlns:a16="http://schemas.microsoft.com/office/drawing/2014/main" id="{D3903125-14B3-4184-92B1-6F61EC656B2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" b="132"/>
          <a:stretch/>
        </p:blipFill>
        <p:spPr>
          <a:xfrm>
            <a:off x="944282" y="3012150"/>
            <a:ext cx="3163582" cy="3304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6BB21B-D23F-4D7C-8B4B-4E85106AD75D}"/>
              </a:ext>
            </a:extLst>
          </p:cNvPr>
          <p:cNvCxnSpPr>
            <a:cxnSpLocks/>
          </p:cNvCxnSpPr>
          <p:nvPr/>
        </p:nvCxnSpPr>
        <p:spPr>
          <a:xfrm>
            <a:off x="902447" y="6317129"/>
            <a:ext cx="86599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625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409" descr="greenlight_go.png">
            <a:extLst>
              <a:ext uri="{FF2B5EF4-FFF2-40B4-BE49-F238E27FC236}">
                <a16:creationId xmlns:a16="http://schemas.microsoft.com/office/drawing/2014/main" id="{6BA1E531-81BF-43C8-B0B6-03FEEE8F5B2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4710" r="26026" b="19350"/>
          <a:stretch/>
        </p:blipFill>
        <p:spPr>
          <a:xfrm>
            <a:off x="425824" y="1423365"/>
            <a:ext cx="2534024" cy="54346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3CF856C3-33B5-4A22-8477-4400DA8D21A2}"/>
              </a:ext>
            </a:extLst>
          </p:cNvPr>
          <p:cNvSpPr txBox="1">
            <a:spLocks/>
          </p:cNvSpPr>
          <p:nvPr/>
        </p:nvSpPr>
        <p:spPr>
          <a:xfrm>
            <a:off x="2826872" y="1844792"/>
            <a:ext cx="10080263" cy="7108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-70" dirty="0">
                <a:latin typeface="Arial" panose="020B0604020202020204" pitchFamily="34" charset="0"/>
                <a:cs typeface="Arial" panose="020B0604020202020204" pitchFamily="34" charset="0"/>
              </a:rPr>
              <a:t>You can do this.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2F775B8-6F34-40C0-B638-7BF594761C95}"/>
              </a:ext>
            </a:extLst>
          </p:cNvPr>
          <p:cNvSpPr txBox="1">
            <a:spLocks/>
          </p:cNvSpPr>
          <p:nvPr/>
        </p:nvSpPr>
        <p:spPr>
          <a:xfrm>
            <a:off x="2882154" y="2755156"/>
            <a:ext cx="8275369" cy="1903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Take the first step! </a:t>
            </a:r>
          </a:p>
          <a:p>
            <a:pPr marL="0" indent="0">
              <a:buNone/>
            </a:pPr>
            <a:r>
              <a:rPr lang="en-US" dirty="0"/>
              <a:t>Your timing couldn’t be more perfect and everything is in place. We will help you every step of the way!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256C8019-1F76-4BAE-BD72-52FFBEC9538A}"/>
              </a:ext>
            </a:extLst>
          </p:cNvPr>
          <p:cNvSpPr txBox="1">
            <a:spLocks/>
          </p:cNvSpPr>
          <p:nvPr/>
        </p:nvSpPr>
        <p:spPr>
          <a:xfrm>
            <a:off x="2882154" y="4658656"/>
            <a:ext cx="8592123" cy="666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/>
              <a:t>If others can do it, why not you and why not now!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76EB048-1312-4512-B484-5E1869258022}"/>
              </a:ext>
            </a:extLst>
          </p:cNvPr>
          <p:cNvSpPr txBox="1">
            <a:spLocks/>
          </p:cNvSpPr>
          <p:nvPr/>
        </p:nvSpPr>
        <p:spPr>
          <a:xfrm>
            <a:off x="2882154" y="5582025"/>
            <a:ext cx="8475580" cy="51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Take action now, vote for yourself and get started today!</a:t>
            </a:r>
          </a:p>
        </p:txBody>
      </p:sp>
    </p:spTree>
    <p:extLst>
      <p:ext uri="{BB962C8B-B14F-4D97-AF65-F5344CB8AC3E}">
        <p14:creationId xmlns:p14="http://schemas.microsoft.com/office/powerpoint/2010/main" val="1324476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A056BB3B-BFC6-4559-AF9D-B0D8095F6B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609" y="3542553"/>
            <a:ext cx="9144000" cy="1769036"/>
          </a:xfrm>
        </p:spPr>
        <p:txBody>
          <a:bodyPr/>
          <a:lstStyle/>
          <a:p>
            <a:r>
              <a:rPr lang="en-US" dirty="0"/>
              <a:t>Have you heard about our </a:t>
            </a:r>
            <a:r>
              <a:rPr lang="en-US" i="1" dirty="0"/>
              <a:t>proprietary</a:t>
            </a:r>
            <a:r>
              <a:rPr lang="en-US" dirty="0"/>
              <a:t> </a:t>
            </a:r>
            <a:r>
              <a:rPr lang="en-US" dirty="0" err="1"/>
              <a:t>ActivePure</a:t>
            </a:r>
            <a:r>
              <a:rPr lang="en-US" baseline="30000" dirty="0"/>
              <a:t>®</a:t>
            </a:r>
            <a:r>
              <a:rPr lang="en-US" dirty="0"/>
              <a:t> Technology, </a:t>
            </a:r>
            <a:br>
              <a:rPr lang="en-US" dirty="0"/>
            </a:br>
            <a:r>
              <a:rPr lang="en-US" dirty="0"/>
              <a:t>the only exclusive air and surface purification technology recognized exclusively, worldwide as </a:t>
            </a:r>
            <a:br>
              <a:rPr lang="en-US" dirty="0"/>
            </a:br>
            <a:r>
              <a:rPr lang="en-US" dirty="0"/>
              <a:t>NASA Certified Space Technology by the Space Foundation?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5C08852-D66A-4268-B0B7-209815A6E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2" t="70449" r="24061" b="12593"/>
          <a:stretch/>
        </p:blipFill>
        <p:spPr>
          <a:xfrm>
            <a:off x="2352997" y="5405718"/>
            <a:ext cx="5785223" cy="113553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FA7FDC-B07D-4ADA-976E-1EDD6C8239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9" t="11953" r="39538" b="60222"/>
          <a:stretch/>
        </p:blipFill>
        <p:spPr>
          <a:xfrm>
            <a:off x="3913094" y="1468717"/>
            <a:ext cx="2557457" cy="18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04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011D81A-2E85-421A-A72C-B7F6AAAFCC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2"/>
          <a:stretch/>
        </p:blipFill>
        <p:spPr bwMode="auto">
          <a:xfrm>
            <a:off x="8816792" y="2511618"/>
            <a:ext cx="3321424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3CF856C3-33B5-4A22-8477-4400DA8D21A2}"/>
              </a:ext>
            </a:extLst>
          </p:cNvPr>
          <p:cNvSpPr txBox="1">
            <a:spLocks/>
          </p:cNvSpPr>
          <p:nvPr/>
        </p:nvSpPr>
        <p:spPr>
          <a:xfrm>
            <a:off x="856678" y="1378319"/>
            <a:ext cx="4384677" cy="8748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-70" dirty="0">
                <a:latin typeface="Arial" panose="020B0604020202020204" pitchFamily="34" charset="0"/>
                <a:cs typeface="Arial" panose="020B0604020202020204" pitchFamily="34" charset="0"/>
              </a:rPr>
              <a:t>Air &amp; Surface Pro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787D2EB8-EC25-4797-94B3-06938E5258DF}"/>
              </a:ext>
            </a:extLst>
          </p:cNvPr>
          <p:cNvSpPr txBox="1">
            <a:spLocks/>
          </p:cNvSpPr>
          <p:nvPr/>
        </p:nvSpPr>
        <p:spPr>
          <a:xfrm>
            <a:off x="6424706" y="2698223"/>
            <a:ext cx="2522072" cy="39455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Positive and Negative Multipoint and RF Ion Generation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Five-speed fan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LCD display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Maintenance reminders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Replaceable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ActivePure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Cells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Removable rear grill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Universal Power supply with cords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HEPA + Activated Carbon Filters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2F775B8-6F34-40C0-B638-7BF594761C95}"/>
              </a:ext>
            </a:extLst>
          </p:cNvPr>
          <p:cNvSpPr txBox="1">
            <a:spLocks/>
          </p:cNvSpPr>
          <p:nvPr/>
        </p:nvSpPr>
        <p:spPr>
          <a:xfrm>
            <a:off x="808866" y="2283009"/>
            <a:ext cx="5430569" cy="2739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Coverage up to 500 sq. ft. to 3,000 sq. ft. (42 m</a:t>
            </a:r>
            <a:r>
              <a:rPr lang="en-US" sz="1400" baseline="30000" dirty="0"/>
              <a:t>2</a:t>
            </a:r>
            <a:r>
              <a:rPr lang="en-US" sz="1400" dirty="0"/>
              <a:t> to 278 m</a:t>
            </a:r>
            <a:r>
              <a:rPr lang="en-US" sz="1400" baseline="30000" dirty="0"/>
              <a:t>2</a:t>
            </a:r>
            <a:r>
              <a:rPr lang="en-US" sz="1400" dirty="0"/>
              <a:t>)</a:t>
            </a:r>
          </a:p>
          <a:p>
            <a:r>
              <a:rPr lang="en-US" sz="1400" dirty="0"/>
              <a:t>Eliminates common triggers of allergies, asthma, and irritants to those with sensitive immune systems</a:t>
            </a:r>
          </a:p>
          <a:p>
            <a:r>
              <a:rPr lang="en-US" sz="1400" dirty="0"/>
              <a:t>Portable, no installation required</a:t>
            </a:r>
          </a:p>
          <a:p>
            <a:r>
              <a:rPr lang="en-US" sz="1400" dirty="0"/>
              <a:t>Destroys VOCs, smoke and odors without ozone</a:t>
            </a:r>
          </a:p>
          <a:p>
            <a:r>
              <a:rPr lang="en-US" sz="1400" dirty="0" err="1"/>
              <a:t>ActivePure</a:t>
            </a:r>
            <a:r>
              <a:rPr lang="en-US" sz="1400" baseline="30000" dirty="0"/>
              <a:t>®</a:t>
            </a:r>
            <a:r>
              <a:rPr lang="en-US" sz="1400" dirty="0"/>
              <a:t> is the only air purification technology recognized exclusively, worldwide, as Certified Space Technology</a:t>
            </a:r>
          </a:p>
          <a:p>
            <a:r>
              <a:rPr lang="en-US" sz="1400" dirty="0"/>
              <a:t>3-year limited warranty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0C45FF-99F4-4AD8-9A68-AEBA190C8B94}"/>
              </a:ext>
            </a:extLst>
          </p:cNvPr>
          <p:cNvSpPr txBox="1">
            <a:spLocks/>
          </p:cNvSpPr>
          <p:nvPr/>
        </p:nvSpPr>
        <p:spPr>
          <a:xfrm>
            <a:off x="808866" y="5492382"/>
            <a:ext cx="5185534" cy="958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Uses </a:t>
            </a:r>
            <a:r>
              <a:rPr lang="en-US" sz="1400" dirty="0" err="1"/>
              <a:t>ActivePure</a:t>
            </a:r>
            <a:r>
              <a:rPr lang="en-US" sz="1400" baseline="30000" dirty="0"/>
              <a:t>®</a:t>
            </a:r>
            <a:r>
              <a:rPr lang="en-US" sz="1400" dirty="0"/>
              <a:t> Technology to create pristine air quality and attack contaminants on surfaces</a:t>
            </a:r>
          </a:p>
          <a:p>
            <a:r>
              <a:rPr lang="en-US" sz="1400" dirty="0"/>
              <a:t>Provides ozone-free air and surface cleaning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E262533-500F-4693-853F-F230DD61517B}"/>
              </a:ext>
            </a:extLst>
          </p:cNvPr>
          <p:cNvSpPr txBox="1">
            <a:spLocks/>
          </p:cNvSpPr>
          <p:nvPr/>
        </p:nvSpPr>
        <p:spPr>
          <a:xfrm>
            <a:off x="801393" y="5022103"/>
            <a:ext cx="2254074" cy="392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pc="-70" dirty="0">
                <a:latin typeface="Arial" panose="020B0604020202020204" pitchFamily="34" charset="0"/>
                <a:cs typeface="Arial" panose="020B0604020202020204" pitchFamily="34" charset="0"/>
              </a:rPr>
              <a:t>How It Works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78BAD29-95DA-4D10-A5E2-18E5EBC99F99}"/>
              </a:ext>
            </a:extLst>
          </p:cNvPr>
          <p:cNvSpPr txBox="1">
            <a:spLocks/>
          </p:cNvSpPr>
          <p:nvPr/>
        </p:nvSpPr>
        <p:spPr>
          <a:xfrm>
            <a:off x="6424706" y="2222115"/>
            <a:ext cx="2522073" cy="392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pc="-70" dirty="0">
                <a:latin typeface="Arial" panose="020B0604020202020204" pitchFamily="34" charset="0"/>
                <a:cs typeface="Arial" panose="020B0604020202020204" pitchFamily="34" charset="0"/>
              </a:rPr>
              <a:t>Unique Features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6738453D-653E-4D23-9E0D-8D4325FEFAF0}"/>
              </a:ext>
            </a:extLst>
          </p:cNvPr>
          <p:cNvSpPr txBox="1">
            <a:spLocks/>
          </p:cNvSpPr>
          <p:nvPr/>
        </p:nvSpPr>
        <p:spPr>
          <a:xfrm>
            <a:off x="5241355" y="1444821"/>
            <a:ext cx="6101979" cy="5225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spc="-70" dirty="0">
                <a:latin typeface="Arial" panose="020B0604020202020204" pitchFamily="34" charset="0"/>
                <a:cs typeface="Arial" panose="020B0604020202020204" pitchFamily="34" charset="0"/>
              </a:rPr>
              <a:t>This small but powerful air purifier uses </a:t>
            </a:r>
            <a:r>
              <a:rPr lang="en-US" sz="1600" spc="-70" dirty="0" err="1">
                <a:latin typeface="Arial" panose="020B0604020202020204" pitchFamily="34" charset="0"/>
                <a:cs typeface="Arial" panose="020B0604020202020204" pitchFamily="34" charset="0"/>
              </a:rPr>
              <a:t>ActivePure</a:t>
            </a:r>
            <a:r>
              <a:rPr lang="en-US" sz="1600" spc="-70" dirty="0">
                <a:latin typeface="Arial" panose="020B0604020202020204" pitchFamily="34" charset="0"/>
                <a:cs typeface="Arial" panose="020B0604020202020204" pitchFamily="34" charset="0"/>
              </a:rPr>
              <a:t> Technology to eliminate smoke, odors, and other contaminants in the air</a:t>
            </a:r>
          </a:p>
        </p:txBody>
      </p:sp>
    </p:spTree>
    <p:extLst>
      <p:ext uri="{BB962C8B-B14F-4D97-AF65-F5344CB8AC3E}">
        <p14:creationId xmlns:p14="http://schemas.microsoft.com/office/powerpoint/2010/main" val="1292080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A2C0A6E-3F5C-4510-8955-D3326108BD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/>
          <a:stretch/>
        </p:blipFill>
        <p:spPr>
          <a:xfrm>
            <a:off x="316753" y="0"/>
            <a:ext cx="11642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13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0066703-60D9-43C5-943B-66CBB76991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"/>
          <a:stretch/>
        </p:blipFill>
        <p:spPr>
          <a:xfrm>
            <a:off x="358588" y="1749"/>
            <a:ext cx="11678024" cy="685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81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3CF856C3-33B5-4A22-8477-4400DA8D21A2}"/>
              </a:ext>
            </a:extLst>
          </p:cNvPr>
          <p:cNvSpPr txBox="1">
            <a:spLocks/>
          </p:cNvSpPr>
          <p:nvPr/>
        </p:nvSpPr>
        <p:spPr>
          <a:xfrm>
            <a:off x="856677" y="1677738"/>
            <a:ext cx="8574194" cy="730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pc="-70" dirty="0">
                <a:latin typeface="Arial" panose="020B0604020202020204" pitchFamily="34" charset="0"/>
                <a:cs typeface="Arial" panose="020B0604020202020204" pitchFamily="34" charset="0"/>
              </a:rPr>
              <a:t>Do You Know What You’re Breathing?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2F775B8-6F34-40C0-B638-7BF594761C95}"/>
              </a:ext>
            </a:extLst>
          </p:cNvPr>
          <p:cNvSpPr txBox="1">
            <a:spLocks/>
          </p:cNvSpPr>
          <p:nvPr/>
        </p:nvSpPr>
        <p:spPr>
          <a:xfrm>
            <a:off x="6094033" y="3757622"/>
            <a:ext cx="3277073" cy="1568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Before and after laboratory tests showing reductions of airborne contaminants with the </a:t>
            </a:r>
            <a:r>
              <a:rPr lang="en-US" sz="1800" dirty="0" err="1"/>
              <a:t>FreshAir</a:t>
            </a:r>
            <a:r>
              <a:rPr lang="en-US" sz="1800" dirty="0"/>
              <a:t> Surround.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E262533-500F-4693-853F-F230DD61517B}"/>
              </a:ext>
            </a:extLst>
          </p:cNvPr>
          <p:cNvSpPr txBox="1">
            <a:spLocks/>
          </p:cNvSpPr>
          <p:nvPr/>
        </p:nvSpPr>
        <p:spPr>
          <a:xfrm>
            <a:off x="6049355" y="2762507"/>
            <a:ext cx="3907445" cy="8748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pc="-70" dirty="0">
                <a:latin typeface="Arial" panose="020B0604020202020204" pitchFamily="34" charset="0"/>
                <a:cs typeface="Arial" panose="020B0604020202020204" pitchFamily="34" charset="0"/>
              </a:rPr>
              <a:t>Ensure a Breath of </a:t>
            </a:r>
            <a:br>
              <a:rPr lang="en-US" sz="2400" spc="-7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spc="-70" dirty="0">
                <a:latin typeface="Arial" panose="020B0604020202020204" pitchFamily="34" charset="0"/>
                <a:cs typeface="Arial" panose="020B0604020202020204" pitchFamily="34" charset="0"/>
              </a:rPr>
              <a:t>Fresh Air with </a:t>
            </a:r>
            <a:r>
              <a:rPr lang="en-US" sz="2400" spc="-70" dirty="0" err="1">
                <a:latin typeface="Arial" panose="020B0604020202020204" pitchFamily="34" charset="0"/>
                <a:cs typeface="Arial" panose="020B0604020202020204" pitchFamily="34" charset="0"/>
              </a:rPr>
              <a:t>Vollara</a:t>
            </a:r>
            <a:r>
              <a:rPr lang="en-US" sz="2400" spc="-7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Picture 11" descr="A picture containing food&#10;&#10;Description automatically generated">
            <a:extLst>
              <a:ext uri="{FF2B5EF4-FFF2-40B4-BE49-F238E27FC236}">
                <a16:creationId xmlns:a16="http://schemas.microsoft.com/office/drawing/2014/main" id="{B33C7146-856A-4250-9D83-6F7410A5B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8" y="2693143"/>
            <a:ext cx="5266944" cy="2633472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DAD6FB6-267A-446B-974F-0FBFCAEF18E5}"/>
              </a:ext>
            </a:extLst>
          </p:cNvPr>
          <p:cNvSpPr txBox="1">
            <a:spLocks/>
          </p:cNvSpPr>
          <p:nvPr/>
        </p:nvSpPr>
        <p:spPr>
          <a:xfrm>
            <a:off x="827089" y="5791199"/>
            <a:ext cx="8167500" cy="520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 dirty="0"/>
              <a:t>Based on preliminary test results. Field results may vary. Results do not constitute scientific substantiation.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56954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itting, photo, monitor, microwave&#10;&#10;Description automatically generated">
            <a:extLst>
              <a:ext uri="{FF2B5EF4-FFF2-40B4-BE49-F238E27FC236}">
                <a16:creationId xmlns:a16="http://schemas.microsoft.com/office/drawing/2014/main" id="{42B1744B-20B2-4863-A64B-FD0237325D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7" t="9078" r="26540" b="12757"/>
          <a:stretch/>
        </p:blipFill>
        <p:spPr>
          <a:xfrm>
            <a:off x="781329" y="1513915"/>
            <a:ext cx="4273017" cy="4633631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9496E40F-A4FE-437F-962F-B59ACA25B3F7}"/>
              </a:ext>
            </a:extLst>
          </p:cNvPr>
          <p:cNvSpPr txBox="1">
            <a:spLocks/>
          </p:cNvSpPr>
          <p:nvPr/>
        </p:nvSpPr>
        <p:spPr>
          <a:xfrm>
            <a:off x="5409442" y="2827741"/>
            <a:ext cx="4342852" cy="31871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-70" dirty="0">
                <a:latin typeface="Arial" panose="020B0604020202020204" pitchFamily="34" charset="0"/>
                <a:cs typeface="Arial" panose="020B0604020202020204" pitchFamily="34" charset="0"/>
              </a:rPr>
              <a:t>Space Technology </a:t>
            </a:r>
            <a:br>
              <a:rPr lang="en-US" spc="-7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pc="-70" dirty="0">
                <a:latin typeface="Arial" panose="020B0604020202020204" pitchFamily="34" charset="0"/>
                <a:cs typeface="Arial" panose="020B0604020202020204" pitchFamily="34" charset="0"/>
              </a:rPr>
              <a:t>Hall of Fame</a:t>
            </a:r>
          </a:p>
        </p:txBody>
      </p:sp>
    </p:spTree>
    <p:extLst>
      <p:ext uri="{BB962C8B-B14F-4D97-AF65-F5344CB8AC3E}">
        <p14:creationId xmlns:p14="http://schemas.microsoft.com/office/powerpoint/2010/main" val="4097860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277">
            <a:extLst>
              <a:ext uri="{FF2B5EF4-FFF2-40B4-BE49-F238E27FC236}">
                <a16:creationId xmlns:a16="http://schemas.microsoft.com/office/drawing/2014/main" id="{110E8344-6325-4FA8-B691-13196EEE4C4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417" t="4331" r="5101" b="77533"/>
          <a:stretch/>
        </p:blipFill>
        <p:spPr>
          <a:xfrm>
            <a:off x="739028" y="1937356"/>
            <a:ext cx="8805021" cy="26689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2DEAB1F0-0D5D-4E99-8DCD-3800F17A3C2F}"/>
              </a:ext>
            </a:extLst>
          </p:cNvPr>
          <p:cNvSpPr txBox="1">
            <a:spLocks/>
          </p:cNvSpPr>
          <p:nvPr/>
        </p:nvSpPr>
        <p:spPr>
          <a:xfrm>
            <a:off x="660763" y="4956081"/>
            <a:ext cx="9141958" cy="12968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-70" dirty="0">
                <a:latin typeface="Arial" panose="020B0604020202020204" pitchFamily="34" charset="0"/>
                <a:cs typeface="Arial" panose="020B0604020202020204" pitchFamily="34" charset="0"/>
              </a:rPr>
              <a:t>Defense Department Tokens of Appreciation for </a:t>
            </a:r>
            <a:r>
              <a:rPr lang="en-US" sz="3200" spc="-70" dirty="0" err="1">
                <a:latin typeface="Arial" panose="020B0604020202020204" pitchFamily="34" charset="0"/>
                <a:cs typeface="Arial" panose="020B0604020202020204" pitchFamily="34" charset="0"/>
              </a:rPr>
              <a:t>ActivePure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3200" spc="-70" dirty="0">
                <a:latin typeface="Arial" panose="020B0604020202020204" pitchFamily="34" charset="0"/>
                <a:cs typeface="Arial" panose="020B0604020202020204" pitchFamily="34" charset="0"/>
              </a:rPr>
              <a:t> (RCI) Technology</a:t>
            </a:r>
          </a:p>
        </p:txBody>
      </p:sp>
    </p:spTree>
    <p:extLst>
      <p:ext uri="{BB962C8B-B14F-4D97-AF65-F5344CB8AC3E}">
        <p14:creationId xmlns:p14="http://schemas.microsoft.com/office/powerpoint/2010/main" val="175006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1192</Words>
  <Application>Microsoft Office PowerPoint</Application>
  <PresentationFormat>Widescreen</PresentationFormat>
  <Paragraphs>133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Wingdings</vt:lpstr>
      <vt:lpstr>Office Theme</vt:lpstr>
      <vt:lpstr>1_Custom Design</vt:lpstr>
      <vt:lpstr>Custom Design</vt:lpstr>
      <vt:lpstr>Welcome to Vollara</vt:lpstr>
      <vt:lpstr>Stable, Secure, Strong, Supportive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Start Your Own Business?</vt:lpstr>
      <vt:lpstr>If You Were Going To Start  A Business... </vt:lpstr>
      <vt:lpstr>Criteria For Selecting a Viable,  Legitimate Business</vt:lpstr>
      <vt:lpstr>Bet On The Jockey!</vt:lpstr>
      <vt:lpstr>Is One Business Category Better Than Another?</vt:lpstr>
      <vt:lpstr>Earn Money Three Ways!</vt:lpstr>
      <vt:lpstr>PowerPoint Presentation</vt:lpstr>
      <vt:lpstr>PowerPoint Presentation</vt:lpstr>
      <vt:lpstr>WHOLESALE  Earn great income helping your team earn great income</vt:lpstr>
      <vt:lpstr>WHOLESALE  Earn great income helping your team earn great income</vt:lpstr>
      <vt:lpstr>PowerPoint Presentation</vt:lpstr>
      <vt:lpstr>PowerPoint Presentation</vt:lpstr>
      <vt:lpstr>Consider the potential Lifestyle rewards  when you hit the timing just right</vt:lpstr>
      <vt:lpstr>Paralysis of Analysis!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Normark</dc:creator>
  <cp:lastModifiedBy>James Normark</cp:lastModifiedBy>
  <cp:revision>150</cp:revision>
  <dcterms:created xsi:type="dcterms:W3CDTF">2018-06-23T17:40:46Z</dcterms:created>
  <dcterms:modified xsi:type="dcterms:W3CDTF">2020-05-31T21:26:39Z</dcterms:modified>
</cp:coreProperties>
</file>